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1"/>
  </p:notesMasterIdLst>
  <p:handoutMasterIdLst>
    <p:handoutMasterId r:id="rId22"/>
  </p:handoutMasterIdLst>
  <p:sldIdLst>
    <p:sldId id="352" r:id="rId2"/>
    <p:sldId id="598" r:id="rId3"/>
    <p:sldId id="612" r:id="rId4"/>
    <p:sldId id="520" r:id="rId5"/>
    <p:sldId id="614" r:id="rId6"/>
    <p:sldId id="615" r:id="rId7"/>
    <p:sldId id="603" r:id="rId8"/>
    <p:sldId id="605" r:id="rId9"/>
    <p:sldId id="538" r:id="rId10"/>
    <p:sldId id="595" r:id="rId11"/>
    <p:sldId id="596" r:id="rId12"/>
    <p:sldId id="611" r:id="rId13"/>
    <p:sldId id="609" r:id="rId14"/>
    <p:sldId id="610" r:id="rId15"/>
    <p:sldId id="606" r:id="rId16"/>
    <p:sldId id="592" r:id="rId17"/>
    <p:sldId id="607" r:id="rId18"/>
    <p:sldId id="608" r:id="rId19"/>
    <p:sldId id="567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1E2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4" autoAdjust="0"/>
    <p:restoredTop sz="91278" autoAdjust="0"/>
  </p:normalViewPr>
  <p:slideViewPr>
    <p:cSldViewPr snapToGrid="0">
      <p:cViewPr varScale="1">
        <p:scale>
          <a:sx n="77" d="100"/>
          <a:sy n="77" d="100"/>
        </p:scale>
        <p:origin x="15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9840"/>
    </p:cViewPr>
  </p:sorterViewPr>
  <p:notesViewPr>
    <p:cSldViewPr snapToGrid="0">
      <p:cViewPr varScale="1">
        <p:scale>
          <a:sx n="86" d="100"/>
          <a:sy n="86" d="100"/>
        </p:scale>
        <p:origin x="378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A32E3-A5A5-40EC-A386-D17DFE1D4484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B8E72-BA07-4AA6-AB5F-D15CC2993E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4463A-7B07-4D7B-82EE-FCE9AD89EEE8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2CE0E-8BC0-40B8-BB08-74CA2F9FB3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fr-FR" b="0" dirty="0" smtClean="0"/>
              <a:t>"Ouverture, décentralisation sont des caractéristiques essentielles de l’industrie du futur dans laquelle l’Internet des Objets, l’Intégration de données et de services sont de plus en plus présents« </a:t>
            </a:r>
          </a:p>
          <a:p>
            <a:endParaRPr lang="fr-FR" b="0" dirty="0" smtClean="0"/>
          </a:p>
          <a:p>
            <a:r>
              <a:rPr lang="fr-FR" b="0" dirty="0" smtClean="0"/>
              <a:t>"Interopérabilité sémantique est un verrou à lever pour la mise en place d’échanges de données entre acteurs hétérogènes, pour fournir une abstraction des données captées sur laquelle différents raisonnements puissent être mis en place"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7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A934D-9911-4C0E-BD65-C69040CE006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68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61DF1-DA3B-4BE7-996B-D3A5EFCFD60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7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3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Freeform 7"/>
          <p:cNvSpPr>
            <a:spLocks/>
          </p:cNvSpPr>
          <p:nvPr userDrawn="1"/>
        </p:nvSpPr>
        <p:spPr bwMode="gray">
          <a:xfrm>
            <a:off x="4110833" y="-2654"/>
            <a:ext cx="5032375" cy="6867525"/>
          </a:xfrm>
          <a:custGeom>
            <a:avLst/>
            <a:gdLst>
              <a:gd name="T0" fmla="*/ 4324 w 5277"/>
              <a:gd name="T1" fmla="*/ 0 h 7199"/>
              <a:gd name="T2" fmla="*/ 4324 w 5277"/>
              <a:gd name="T3" fmla="*/ 0 h 7199"/>
              <a:gd name="T4" fmla="*/ 0 w 5277"/>
              <a:gd name="T5" fmla="*/ 4322 h 7199"/>
              <a:gd name="T6" fmla="*/ 2876 w 5277"/>
              <a:gd name="T7" fmla="*/ 7199 h 7199"/>
              <a:gd name="T8" fmla="*/ 5277 w 5277"/>
              <a:gd name="T9" fmla="*/ 7199 h 7199"/>
              <a:gd name="T10" fmla="*/ 5277 w 5277"/>
              <a:gd name="T11" fmla="*/ 0 h 7199"/>
              <a:gd name="T12" fmla="*/ 4324 w 5277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77" h="7199">
                <a:moveTo>
                  <a:pt x="4324" y="0"/>
                </a:moveTo>
                <a:lnTo>
                  <a:pt x="4324" y="0"/>
                </a:lnTo>
                <a:lnTo>
                  <a:pt x="0" y="4322"/>
                </a:lnTo>
                <a:lnTo>
                  <a:pt x="2876" y="7199"/>
                </a:lnTo>
                <a:lnTo>
                  <a:pt x="5277" y="7199"/>
                </a:lnTo>
                <a:lnTo>
                  <a:pt x="5277" y="0"/>
                </a:lnTo>
                <a:lnTo>
                  <a:pt x="432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17" name="Freeform 8"/>
          <p:cNvSpPr>
            <a:spLocks/>
          </p:cNvSpPr>
          <p:nvPr userDrawn="1"/>
        </p:nvSpPr>
        <p:spPr bwMode="gray">
          <a:xfrm>
            <a:off x="-11906" y="2743723"/>
            <a:ext cx="6865938" cy="4119563"/>
          </a:xfrm>
          <a:custGeom>
            <a:avLst/>
            <a:gdLst>
              <a:gd name="T0" fmla="*/ 0 w 7199"/>
              <a:gd name="T1" fmla="*/ 2881 h 4319"/>
              <a:gd name="T2" fmla="*/ 0 w 7199"/>
              <a:gd name="T3" fmla="*/ 2881 h 4319"/>
              <a:gd name="T4" fmla="*/ 0 w 7199"/>
              <a:gd name="T5" fmla="*/ 4319 h 4319"/>
              <a:gd name="T6" fmla="*/ 7199 w 7199"/>
              <a:gd name="T7" fmla="*/ 4319 h 4319"/>
              <a:gd name="T8" fmla="*/ 2880 w 7199"/>
              <a:gd name="T9" fmla="*/ 0 h 4319"/>
              <a:gd name="T10" fmla="*/ 0 w 7199"/>
              <a:gd name="T11" fmla="*/ 2881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99" h="4319">
                <a:moveTo>
                  <a:pt x="0" y="2881"/>
                </a:moveTo>
                <a:lnTo>
                  <a:pt x="0" y="2881"/>
                </a:lnTo>
                <a:lnTo>
                  <a:pt x="0" y="4319"/>
                </a:lnTo>
                <a:lnTo>
                  <a:pt x="7199" y="4319"/>
                </a:lnTo>
                <a:lnTo>
                  <a:pt x="2880" y="0"/>
                </a:lnTo>
                <a:lnTo>
                  <a:pt x="0" y="2881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13" name="Freeform 6"/>
          <p:cNvSpPr>
            <a:spLocks/>
          </p:cNvSpPr>
          <p:nvPr userDrawn="1"/>
        </p:nvSpPr>
        <p:spPr bwMode="gray">
          <a:xfrm>
            <a:off x="0" y="0"/>
            <a:ext cx="5494338" cy="5492750"/>
          </a:xfrm>
          <a:custGeom>
            <a:avLst/>
            <a:gdLst>
              <a:gd name="T0" fmla="*/ 0 w 5761"/>
              <a:gd name="T1" fmla="*/ 0 h 5758"/>
              <a:gd name="T2" fmla="*/ 0 w 5761"/>
              <a:gd name="T3" fmla="*/ 0 h 5758"/>
              <a:gd name="T4" fmla="*/ 1 w 5761"/>
              <a:gd name="T5" fmla="*/ 5758 h 5758"/>
              <a:gd name="T6" fmla="*/ 5761 w 5761"/>
              <a:gd name="T7" fmla="*/ 0 h 5758"/>
              <a:gd name="T8" fmla="*/ 0 w 5761"/>
              <a:gd name="T9" fmla="*/ 0 h 5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61" h="5758">
                <a:moveTo>
                  <a:pt x="0" y="0"/>
                </a:moveTo>
                <a:lnTo>
                  <a:pt x="0" y="0"/>
                </a:lnTo>
                <a:lnTo>
                  <a:pt x="1" y="5758"/>
                </a:lnTo>
                <a:lnTo>
                  <a:pt x="576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66B5D18F-144A-4CE5-9BD1-08F8B274683D}" type="datetime1">
              <a:rPr lang="fr-FR" smtClean="0"/>
              <a:t>04/07/2019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3576" y="2840400"/>
            <a:ext cx="5313363" cy="2966400"/>
          </a:xfrm>
        </p:spPr>
        <p:txBody>
          <a:bodyPr anchor="t" anchorCtr="0"/>
          <a:lstStyle>
            <a:lvl1pPr algn="r">
              <a:defRPr sz="3400" b="0" cap="all">
                <a:solidFill>
                  <a:schemeClr val="bg1"/>
                </a:solidFill>
              </a:defRPr>
            </a:lvl1pPr>
            <a:lvl2pPr algn="r">
              <a:defRPr sz="3400" b="0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</p:txBody>
      </p:sp>
      <p:pic>
        <p:nvPicPr>
          <p:cNvPr id="14" name="Image 13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612002"/>
            <a:ext cx="2350800" cy="9149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204000" y="1213200"/>
            <a:ext cx="5313600" cy="1627200"/>
          </a:xfrm>
        </p:spPr>
        <p:txBody>
          <a:bodyPr/>
          <a:lstStyle>
            <a:lvl1pPr algn="r">
              <a:defRPr sz="34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1147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4412C-AD0A-4341-8595-CB1ED08814B9}" type="datetime1">
              <a:rPr lang="fr-FR" smtClean="0"/>
              <a:t>04/07/2019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M. </a:t>
            </a:r>
            <a:r>
              <a:rPr lang="fr-FR" dirty="0" err="1" smtClean="0"/>
              <a:t>Lefrançois</a:t>
            </a:r>
            <a:r>
              <a:rPr lang="fr-FR" dirty="0" smtClean="0"/>
              <a:t> et al. - </a:t>
            </a:r>
            <a:r>
              <a:rPr lang="fr-FR" sz="1200" dirty="0" smtClean="0"/>
              <a:t>Génération de RDF à partir de sources de données aux formats hétérogènes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95198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logo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Freeform 7"/>
          <p:cNvSpPr>
            <a:spLocks/>
          </p:cNvSpPr>
          <p:nvPr userDrawn="1"/>
        </p:nvSpPr>
        <p:spPr bwMode="gray">
          <a:xfrm>
            <a:off x="1589" y="3203577"/>
            <a:ext cx="4575175" cy="2289175"/>
          </a:xfrm>
          <a:custGeom>
            <a:avLst/>
            <a:gdLst>
              <a:gd name="T0" fmla="*/ 0 w 4798"/>
              <a:gd name="T1" fmla="*/ 2399 h 2399"/>
              <a:gd name="T2" fmla="*/ 0 w 4798"/>
              <a:gd name="T3" fmla="*/ 2399 h 2399"/>
              <a:gd name="T4" fmla="*/ 4798 w 4798"/>
              <a:gd name="T5" fmla="*/ 2399 h 2399"/>
              <a:gd name="T6" fmla="*/ 2399 w 4798"/>
              <a:gd name="T7" fmla="*/ 0 h 2399"/>
              <a:gd name="T8" fmla="*/ 0 w 4798"/>
              <a:gd name="T9" fmla="*/ 2399 h 2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8" h="2399">
                <a:moveTo>
                  <a:pt x="0" y="2399"/>
                </a:moveTo>
                <a:lnTo>
                  <a:pt x="0" y="2399"/>
                </a:lnTo>
                <a:lnTo>
                  <a:pt x="4798" y="2399"/>
                </a:lnTo>
                <a:lnTo>
                  <a:pt x="2399" y="0"/>
                </a:lnTo>
                <a:lnTo>
                  <a:pt x="0" y="2399"/>
                </a:lnTo>
                <a:close/>
              </a:path>
            </a:pathLst>
          </a:custGeom>
          <a:solidFill>
            <a:schemeClr val="accent3"/>
          </a:solidFill>
          <a:ln w="19050">
            <a:solidFill>
              <a:schemeClr val="accent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14" name="Freeform 9"/>
          <p:cNvSpPr>
            <a:spLocks/>
          </p:cNvSpPr>
          <p:nvPr userDrawn="1"/>
        </p:nvSpPr>
        <p:spPr bwMode="gray">
          <a:xfrm>
            <a:off x="4579938" y="920752"/>
            <a:ext cx="4573588" cy="4575175"/>
          </a:xfrm>
          <a:custGeom>
            <a:avLst/>
            <a:gdLst>
              <a:gd name="T0" fmla="*/ 0 w 4796"/>
              <a:gd name="T1" fmla="*/ 4796 h 4796"/>
              <a:gd name="T2" fmla="*/ 0 w 4796"/>
              <a:gd name="T3" fmla="*/ 4796 h 4796"/>
              <a:gd name="T4" fmla="*/ 4796 w 4796"/>
              <a:gd name="T5" fmla="*/ 4792 h 4796"/>
              <a:gd name="T6" fmla="*/ 4796 w 4796"/>
              <a:gd name="T7" fmla="*/ 0 h 4796"/>
              <a:gd name="T8" fmla="*/ 0 w 4796"/>
              <a:gd name="T9" fmla="*/ 4796 h 4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6" h="4796">
                <a:moveTo>
                  <a:pt x="0" y="4796"/>
                </a:moveTo>
                <a:lnTo>
                  <a:pt x="0" y="4796"/>
                </a:lnTo>
                <a:lnTo>
                  <a:pt x="4796" y="4792"/>
                </a:lnTo>
                <a:lnTo>
                  <a:pt x="4796" y="0"/>
                </a:lnTo>
                <a:lnTo>
                  <a:pt x="0" y="4796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1" y="5491165"/>
            <a:ext cx="9153525" cy="1376363"/>
          </a:xfrm>
          <a:custGeom>
            <a:avLst/>
            <a:gdLst>
              <a:gd name="T0" fmla="*/ 0 w 9599"/>
              <a:gd name="T1" fmla="*/ 1442 h 1442"/>
              <a:gd name="T2" fmla="*/ 0 w 9599"/>
              <a:gd name="T3" fmla="*/ 1442 h 1442"/>
              <a:gd name="T4" fmla="*/ 9599 w 9599"/>
              <a:gd name="T5" fmla="*/ 1442 h 1442"/>
              <a:gd name="T6" fmla="*/ 9599 w 9599"/>
              <a:gd name="T7" fmla="*/ 0 h 1442"/>
              <a:gd name="T8" fmla="*/ 0 w 9599"/>
              <a:gd name="T9" fmla="*/ 0 h 1442"/>
              <a:gd name="T10" fmla="*/ 0 w 9599"/>
              <a:gd name="T11" fmla="*/ 1442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99" h="1442">
                <a:moveTo>
                  <a:pt x="0" y="1442"/>
                </a:moveTo>
                <a:lnTo>
                  <a:pt x="0" y="1442"/>
                </a:lnTo>
                <a:lnTo>
                  <a:pt x="9599" y="1442"/>
                </a:lnTo>
                <a:lnTo>
                  <a:pt x="9599" y="0"/>
                </a:lnTo>
                <a:lnTo>
                  <a:pt x="0" y="0"/>
                </a:lnTo>
                <a:lnTo>
                  <a:pt x="0" y="1442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0" y="0"/>
            <a:ext cx="5494338" cy="5492750"/>
          </a:xfrm>
          <a:custGeom>
            <a:avLst/>
            <a:gdLst>
              <a:gd name="T0" fmla="*/ 0 w 5761"/>
              <a:gd name="T1" fmla="*/ 0 h 5758"/>
              <a:gd name="T2" fmla="*/ 0 w 5761"/>
              <a:gd name="T3" fmla="*/ 0 h 5758"/>
              <a:gd name="T4" fmla="*/ 1 w 5761"/>
              <a:gd name="T5" fmla="*/ 5758 h 5758"/>
              <a:gd name="T6" fmla="*/ 5761 w 5761"/>
              <a:gd name="T7" fmla="*/ 0 h 5758"/>
              <a:gd name="T8" fmla="*/ 0 w 5761"/>
              <a:gd name="T9" fmla="*/ 0 h 5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61" h="5758">
                <a:moveTo>
                  <a:pt x="0" y="0"/>
                </a:moveTo>
                <a:lnTo>
                  <a:pt x="0" y="0"/>
                </a:lnTo>
                <a:lnTo>
                  <a:pt x="1" y="5758"/>
                </a:lnTo>
                <a:lnTo>
                  <a:pt x="576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8" name="Espace réservé de la date 7"/>
          <p:cNvSpPr>
            <a:spLocks noGrp="1"/>
          </p:cNvSpPr>
          <p:nvPr userDrawn="1"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C6519073-01D1-45F7-9EAC-2C883765AA27}" type="datetime1">
              <a:rPr lang="fr-FR" smtClean="0"/>
              <a:t>04/07/2019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 userDrawn="1"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 userDrawn="1"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3576" y="2840400"/>
            <a:ext cx="5313363" cy="2532816"/>
          </a:xfrm>
        </p:spPr>
        <p:txBody>
          <a:bodyPr anchor="t" anchorCtr="0"/>
          <a:lstStyle>
            <a:lvl1pPr algn="r">
              <a:defRPr sz="3400" b="0" cap="all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algn="r">
              <a:defRPr sz="3400" b="0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</p:txBody>
      </p:sp>
      <p:pic>
        <p:nvPicPr>
          <p:cNvPr id="24" name="Image 23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612002"/>
            <a:ext cx="2350800" cy="91490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8118" y="5491322"/>
            <a:ext cx="853482" cy="1364748"/>
          </a:xfrm>
          <a:prstGeom prst="rect">
            <a:avLst/>
          </a:prstGeom>
        </p:spPr>
      </p:pic>
      <p:sp>
        <p:nvSpPr>
          <p:cNvPr id="17" name="Titre 16"/>
          <p:cNvSpPr>
            <a:spLocks noGrp="1"/>
          </p:cNvSpPr>
          <p:nvPr userDrawn="1">
            <p:ph type="title" hasCustomPrompt="1"/>
          </p:nvPr>
        </p:nvSpPr>
        <p:spPr>
          <a:xfrm>
            <a:off x="3204000" y="1213200"/>
            <a:ext cx="5313600" cy="1627200"/>
          </a:xfrm>
        </p:spPr>
        <p:txBody>
          <a:bodyPr/>
          <a:lstStyle>
            <a:lvl1pPr algn="r">
              <a:defRPr sz="34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pic>
        <p:nvPicPr>
          <p:cNvPr id="1026" name="Picture 2" descr="Résultat de recherche d'images pour &quot;laboratoire hubert curien&quot;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51" y="5700778"/>
            <a:ext cx="1873186" cy="9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630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373189" y="2"/>
            <a:ext cx="7781925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9" name="Freeform 6"/>
          <p:cNvSpPr>
            <a:spLocks/>
          </p:cNvSpPr>
          <p:nvPr userDrawn="1"/>
        </p:nvSpPr>
        <p:spPr bwMode="gray">
          <a:xfrm>
            <a:off x="1" y="3201988"/>
            <a:ext cx="5038725" cy="3663950"/>
          </a:xfrm>
          <a:custGeom>
            <a:avLst/>
            <a:gdLst>
              <a:gd name="T0" fmla="*/ 0 w 5283"/>
              <a:gd name="T1" fmla="*/ 1441 h 3841"/>
              <a:gd name="T2" fmla="*/ 0 w 5283"/>
              <a:gd name="T3" fmla="*/ 1441 h 3841"/>
              <a:gd name="T4" fmla="*/ 0 w 5283"/>
              <a:gd name="T5" fmla="*/ 3841 h 3841"/>
              <a:gd name="T6" fmla="*/ 5283 w 5283"/>
              <a:gd name="T7" fmla="*/ 3841 h 3841"/>
              <a:gd name="T8" fmla="*/ 1440 w 5283"/>
              <a:gd name="T9" fmla="*/ 0 h 3841"/>
              <a:gd name="T10" fmla="*/ 0 w 5283"/>
              <a:gd name="T11" fmla="*/ 1441 h 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83" h="3841">
                <a:moveTo>
                  <a:pt x="0" y="1441"/>
                </a:moveTo>
                <a:lnTo>
                  <a:pt x="0" y="1441"/>
                </a:lnTo>
                <a:lnTo>
                  <a:pt x="0" y="3841"/>
                </a:lnTo>
                <a:lnTo>
                  <a:pt x="5283" y="3841"/>
                </a:lnTo>
                <a:lnTo>
                  <a:pt x="1440" y="0"/>
                </a:lnTo>
                <a:lnTo>
                  <a:pt x="0" y="1441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31C60945-A85E-4C5B-B6E9-BDC6F244715A}" type="datetime1">
              <a:rPr lang="fr-FR" smtClean="0"/>
              <a:t>04/07/2019</a:t>
            </a:fld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264568"/>
            <a:ext cx="4325938" cy="4896544"/>
          </a:xfrm>
        </p:spPr>
        <p:txBody>
          <a:bodyPr anchor="t" anchorCtr="0"/>
          <a:lstStyle>
            <a:lvl1pPr marL="342900" indent="-342900" algn="l"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100000"/>
              <a:buFont typeface="+mj-lt"/>
              <a:buAutoNum type="arabicPeriod"/>
              <a:defRPr sz="1800" b="1" cap="all">
                <a:solidFill>
                  <a:schemeClr val="bg2"/>
                </a:solidFill>
              </a:defRPr>
            </a:lvl1pPr>
            <a:lvl2pPr marL="342000" indent="0" algn="l">
              <a:lnSpc>
                <a:spcPct val="100000"/>
              </a:lnSpc>
              <a:spcAft>
                <a:spcPts val="600"/>
              </a:spcAft>
              <a:defRPr sz="1200" b="0" cap="none" baseline="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1.1 Deuxième niveau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617539" y="843734"/>
            <a:ext cx="2658318" cy="453603"/>
          </a:xfrm>
        </p:spPr>
        <p:txBody>
          <a:bodyPr/>
          <a:lstStyle>
            <a:lvl1pPr>
              <a:defRPr sz="25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pic>
        <p:nvPicPr>
          <p:cNvPr id="14" name="Image 13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778000"/>
            <a:ext cx="1198800" cy="4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81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Freeform 6"/>
          <p:cNvSpPr>
            <a:spLocks/>
          </p:cNvSpPr>
          <p:nvPr userDrawn="1"/>
        </p:nvSpPr>
        <p:spPr bwMode="gray">
          <a:xfrm>
            <a:off x="1373189" y="2"/>
            <a:ext cx="7781925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>
              <a:latin typeface="Garamond" panose="02020404030301010803" pitchFamily="18" charset="0"/>
            </a:endParaRPr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gray">
          <a:xfrm>
            <a:off x="1" y="1828800"/>
            <a:ext cx="5038725" cy="5037138"/>
          </a:xfrm>
          <a:custGeom>
            <a:avLst/>
            <a:gdLst>
              <a:gd name="T0" fmla="*/ 0 w 5283"/>
              <a:gd name="T1" fmla="*/ 5281 h 5281"/>
              <a:gd name="T2" fmla="*/ 0 w 5283"/>
              <a:gd name="T3" fmla="*/ 5281 h 5281"/>
              <a:gd name="T4" fmla="*/ 5283 w 5283"/>
              <a:gd name="T5" fmla="*/ 5281 h 5281"/>
              <a:gd name="T6" fmla="*/ 0 w 5283"/>
              <a:gd name="T7" fmla="*/ 0 h 5281"/>
              <a:gd name="T8" fmla="*/ 0 w 5283"/>
              <a:gd name="T9" fmla="*/ 5281 h 5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3" h="5281">
                <a:moveTo>
                  <a:pt x="0" y="5281"/>
                </a:moveTo>
                <a:lnTo>
                  <a:pt x="0" y="5281"/>
                </a:lnTo>
                <a:lnTo>
                  <a:pt x="5283" y="5281"/>
                </a:lnTo>
                <a:lnTo>
                  <a:pt x="0" y="0"/>
                </a:lnTo>
                <a:lnTo>
                  <a:pt x="0" y="528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4B7EFA3-3A21-484E-8327-F44FD0E8E6F6}" type="datetime1">
              <a:rPr lang="fr-FR" smtClean="0"/>
              <a:t>04/07/2019</a:t>
            </a:fld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4000" y="2840400"/>
            <a:ext cx="5313600" cy="2966400"/>
          </a:xfrm>
        </p:spPr>
        <p:txBody>
          <a:bodyPr anchor="t" anchorCtr="0"/>
          <a:lstStyle>
            <a:lvl1pPr algn="r">
              <a:defRPr sz="3400" b="1" cap="all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algn="r">
              <a:defRPr sz="3400" b="1" cap="all">
                <a:solidFill>
                  <a:schemeClr val="bg1"/>
                </a:solidFill>
                <a:latin typeface="Garamond" panose="02020404030301010803" pitchFamily="18" charset="0"/>
              </a:defRPr>
            </a:lvl2pPr>
          </a:lstStyle>
          <a:p>
            <a:pPr lvl="0"/>
            <a:r>
              <a:rPr lang="fr-FR" dirty="0" smtClean="0"/>
              <a:t>Chapitre</a:t>
            </a:r>
          </a:p>
          <a:p>
            <a:pPr lvl="1"/>
            <a:endParaRPr lang="fr-FR" dirty="0" smtClean="0"/>
          </a:p>
        </p:txBody>
      </p:sp>
      <p:pic>
        <p:nvPicPr>
          <p:cNvPr id="17" name="Image 16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778000"/>
            <a:ext cx="1198800" cy="4665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204000" y="1213200"/>
            <a:ext cx="5313600" cy="1627200"/>
          </a:xfrm>
        </p:spPr>
        <p:txBody>
          <a:bodyPr/>
          <a:lstStyle>
            <a:lvl1pPr algn="r"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chapitre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905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15"/>
          </p:nvPr>
        </p:nvSpPr>
        <p:spPr bwMode="gray">
          <a:xfrm>
            <a:off x="619200" y="225216"/>
            <a:ext cx="7020000" cy="759286"/>
          </a:xfrm>
        </p:spPr>
        <p:txBody>
          <a:bodyPr/>
          <a:lstStyle>
            <a:lvl1pPr algn="ctr">
              <a:spcAft>
                <a:spcPts val="200"/>
              </a:spcAft>
              <a:defRPr sz="3600" b="1" cap="none" baseline="0">
                <a:solidFill>
                  <a:schemeClr val="tx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6" hasCustomPrompt="1"/>
          </p:nvPr>
        </p:nvSpPr>
        <p:spPr bwMode="gray">
          <a:xfrm>
            <a:off x="619200" y="1512888"/>
            <a:ext cx="8208000" cy="4292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Texte de niveau 2</a:t>
            </a:r>
          </a:p>
          <a:p>
            <a:pPr lvl="2"/>
            <a:r>
              <a:rPr lang="fr-FR" dirty="0" smtClean="0"/>
              <a:t>Texte de niveau 3</a:t>
            </a:r>
          </a:p>
          <a:p>
            <a:pPr lvl="3"/>
            <a:r>
              <a:rPr lang="fr-FR" dirty="0" smtClean="0"/>
              <a:t>Texte de niveau 4</a:t>
            </a:r>
          </a:p>
          <a:p>
            <a:pPr lvl="4"/>
            <a:r>
              <a:rPr lang="fr-FR" dirty="0" smtClean="0"/>
              <a:t>Texte de niveau 5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8162" y="6376245"/>
            <a:ext cx="918754" cy="365125"/>
          </a:xfrm>
        </p:spPr>
        <p:txBody>
          <a:bodyPr/>
          <a:lstStyle/>
          <a:p>
            <a:fld id="{20CF5873-9DA4-4515-8E80-D7981807331C}" type="datetime1">
              <a:rPr lang="fr-FR" smtClean="0"/>
              <a:t>04/07/2019</a:t>
            </a:fld>
            <a:endParaRPr lang="fr-BE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454331" y="6376245"/>
            <a:ext cx="6235338" cy="365125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5465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5"/>
          </p:nvPr>
        </p:nvSpPr>
        <p:spPr bwMode="gray">
          <a:xfrm>
            <a:off x="619200" y="225216"/>
            <a:ext cx="7020000" cy="759286"/>
          </a:xfrm>
        </p:spPr>
        <p:txBody>
          <a:bodyPr/>
          <a:lstStyle>
            <a:lvl1pPr algn="ctr">
              <a:spcAft>
                <a:spcPts val="200"/>
              </a:spcAft>
              <a:defRPr sz="3600" b="1" cap="none" baseline="0">
                <a:solidFill>
                  <a:schemeClr val="tx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8162" y="6376245"/>
            <a:ext cx="918754" cy="365125"/>
          </a:xfrm>
        </p:spPr>
        <p:txBody>
          <a:bodyPr/>
          <a:lstStyle/>
          <a:p>
            <a:fld id="{46C42A50-11B8-4A62-9BAA-ACF93E6F80EB}" type="datetime1">
              <a:rPr lang="fr-FR" smtClean="0"/>
              <a:t>04/07/2019</a:t>
            </a:fld>
            <a:endParaRPr lang="fr-BE" dirty="0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454331" y="6376245"/>
            <a:ext cx="6235338" cy="365125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7133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2200" y="175649"/>
            <a:ext cx="8229600" cy="589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073763"/>
              </a:buClr>
              <a:defRPr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49202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71428"/>
              <a:buFont typeface="Calibri"/>
              <a:defRPr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571251" y="6272335"/>
            <a:ext cx="548699" cy="523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fr" smtClean="0"/>
              <a:pPr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48979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BC96-8EE9-42AA-A436-491B579032AB}" type="datetime1">
              <a:rPr lang="fr-FR" smtClean="0"/>
              <a:t>04/07/2019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067944" y="6381328"/>
            <a:ext cx="4104456" cy="3600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9936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460E-94B4-418A-B1BE-9A02E51E4D12}" type="datetime1">
              <a:rPr lang="fr-FR" smtClean="0"/>
              <a:t>04/07/2019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- menu « Insertion / En-tête et pied de page »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A0580-9EC1-4693-AE80-F8FA8A20CA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2"/>
            <a:ext cx="9144000" cy="91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467544" y="137804"/>
            <a:ext cx="7014462" cy="986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617538" y="1512890"/>
            <a:ext cx="8208000" cy="3976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724128" y="6420019"/>
            <a:ext cx="2376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287C728C-A4DD-4A9A-9E45-B1AF17EA52D9}" type="datetime1">
              <a:rPr lang="fr-FR" smtClean="0"/>
              <a:t>04/07/2019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79808" y="6420019"/>
            <a:ext cx="5400304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cap="all" baseline="0">
                <a:solidFill>
                  <a:schemeClr val="accent5"/>
                </a:solidFill>
              </a:defRPr>
            </a:lvl1pPr>
          </a:lstStyle>
          <a:p>
            <a:r>
              <a:rPr lang="fr-FR" dirty="0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388424" y="6420019"/>
            <a:ext cx="652890" cy="4048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1600" b="0" cap="all" baseline="0"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0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710" r:id="rId7"/>
    <p:sldLayoutId id="2147483739" r:id="rId8"/>
    <p:sldLayoutId id="2147483740" r:id="rId9"/>
    <p:sldLayoutId id="2147483741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3600" b="1" kern="1200" cap="none" baseline="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2000" b="1" kern="1200" cap="none" baseline="0">
          <a:solidFill>
            <a:schemeClr val="bg2"/>
          </a:solidFill>
          <a:latin typeface="Garamond" panose="020204040303010108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400" b="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714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►"/>
        <a:defRPr sz="140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363538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■"/>
        <a:defRPr sz="140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54000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●"/>
        <a:defRPr sz="140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axime-lefrancois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w3id.org/seas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3id.org/lindt/custom_datatypes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3id.org/lindt/" TargetMode="Externa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hyperlink" Target="https://w3id.org/sparql-generate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hyperlink" Target="https://w3id.org/sparql-generate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maxime-lefrancois.inf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://maxime-lefrancois.info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140CD-8AED-46FF-A9A2-77308F3F39AE}" type="slidenum">
              <a:rPr kumimoji="0" lang="fr-FR" sz="100" b="0" i="0" u="none" strike="noStrike" kern="1200" cap="all" spc="0" normalizeH="0" baseline="0" noProof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00" b="0" i="0" u="none" strike="noStrike" kern="1200" cap="all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5606" y="2169319"/>
            <a:ext cx="56680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fr-FR" sz="2800" b="1" dirty="0">
                <a:solidFill>
                  <a:prstClr val="white"/>
                </a:solidFill>
                <a:latin typeface="Garamond" panose="02020404030301010803" pitchFamily="18" charset="0"/>
              </a:rPr>
              <a:t>Ontologies, langages, et outils, </a:t>
            </a:r>
            <a:endParaRPr lang="fr-FR" sz="2800" b="1" dirty="0" smtClean="0">
              <a:solidFill>
                <a:prstClr val="white"/>
              </a:solidFill>
              <a:latin typeface="Garamond" panose="02020404030301010803" pitchFamily="18" charset="0"/>
            </a:endParaRPr>
          </a:p>
          <a:p>
            <a:pPr lvl="0" algn="ctr">
              <a:defRPr/>
            </a:pPr>
            <a:r>
              <a:rPr lang="fr-FR" sz="2800" b="1" dirty="0" smtClean="0">
                <a:solidFill>
                  <a:prstClr val="white"/>
                </a:solidFill>
                <a:latin typeface="Garamond" panose="02020404030301010803" pitchFamily="18" charset="0"/>
              </a:rPr>
              <a:t>pour </a:t>
            </a:r>
            <a:r>
              <a:rPr lang="fr-FR" sz="2800" b="1" dirty="0">
                <a:solidFill>
                  <a:prstClr val="white"/>
                </a:solidFill>
                <a:latin typeface="Garamond" panose="02020404030301010803" pitchFamily="18" charset="0"/>
              </a:rPr>
              <a:t>faciliter l'utilisation de RDF comme </a:t>
            </a:r>
            <a:r>
              <a:rPr lang="fr-FR" sz="2800" b="1" dirty="0" smtClean="0">
                <a:solidFill>
                  <a:prstClr val="white"/>
                </a:solidFill>
                <a:latin typeface="Garamond" panose="02020404030301010803" pitchFamily="18" charset="0"/>
              </a:rPr>
              <a:t>lingua franca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3919058"/>
            <a:ext cx="457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Maxime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Lefrançois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3"/>
              </a:rPr>
              <a:t>Maxime.Lefrancois@emse.fr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>
                <a:solidFill>
                  <a:prstClr val="white"/>
                </a:solidFill>
                <a:latin typeface="Garamond" panose="02020404030301010803" pitchFamily="18" charset="0"/>
                <a:hlinkClick r:id="rId3"/>
              </a:rPr>
              <a:t>h</a:t>
            </a: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3"/>
              </a:rPr>
              <a:t>ttp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3"/>
              </a:rPr>
              <a:t>://maxime-lefrancois.info/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MINES Saint-Étienne – Institut Henri Fayol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Laboratoire Hubert Curien UMR CNRS 5516</a:t>
            </a:r>
          </a:p>
        </p:txBody>
      </p:sp>
    </p:spTree>
    <p:extLst>
      <p:ext uri="{BB962C8B-B14F-4D97-AF65-F5344CB8AC3E}">
        <p14:creationId xmlns:p14="http://schemas.microsoft.com/office/powerpoint/2010/main" val="8316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2"/>
          <p:cNvSpPr txBox="1">
            <a:spLocks/>
          </p:cNvSpPr>
          <p:nvPr/>
        </p:nvSpPr>
        <p:spPr bwMode="gray">
          <a:xfrm>
            <a:off x="85725" y="40020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0" dirty="0" smtClean="0"/>
              <a:t>Ontologies, contribution standardisation</a:t>
            </a:r>
          </a:p>
          <a:p>
            <a:r>
              <a:rPr lang="en-US" sz="2800" b="0" dirty="0" err="1"/>
              <a:t>Domaines</a:t>
            </a:r>
            <a:r>
              <a:rPr lang="en-US" sz="2800" b="0" dirty="0"/>
              <a:t> </a:t>
            </a:r>
            <a:r>
              <a:rPr lang="en-US" sz="2800" b="0" dirty="0" err="1"/>
              <a:t>où</a:t>
            </a:r>
            <a:r>
              <a:rPr lang="en-US" sz="2800" b="0" dirty="0"/>
              <a:t> SOSA/SSN </a:t>
            </a:r>
            <a:r>
              <a:rPr lang="en-US" sz="2800" b="0" dirty="0" err="1"/>
              <a:t>est</a:t>
            </a:r>
            <a:r>
              <a:rPr lang="en-US" sz="2800" b="0" dirty="0"/>
              <a:t> </a:t>
            </a:r>
            <a:r>
              <a:rPr lang="en-US" sz="2800" b="0" dirty="0" err="1"/>
              <a:t>utilisé</a:t>
            </a:r>
            <a:r>
              <a:rPr lang="en-US" sz="2800" b="0" dirty="0"/>
              <a:t> (2019)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A0580-9EC1-4693-AE80-F8FA8A20CA30}" type="slidenum">
              <a:rPr lang="en-US" smtClean="0"/>
              <a:t>10</a:t>
            </a:fld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idx="16"/>
          </p:nvPr>
        </p:nvSpPr>
        <p:spPr>
          <a:xfrm>
            <a:off x="619200" y="1048320"/>
            <a:ext cx="8208000" cy="4292600"/>
          </a:xfrm>
        </p:spPr>
        <p:txBody>
          <a:bodyPr/>
          <a:lstStyle/>
          <a:p>
            <a:pPr>
              <a:buSzPct val="100000"/>
            </a:pPr>
            <a:r>
              <a:rPr lang="en-US" dirty="0" smtClean="0">
                <a:solidFill>
                  <a:schemeClr val="tx1"/>
                </a:solidFill>
              </a:rPr>
              <a:t>Domaine des articles </a:t>
            </a:r>
            <a:r>
              <a:rPr lang="en-US" dirty="0" err="1" smtClean="0">
                <a:solidFill>
                  <a:schemeClr val="tx1"/>
                </a:solidFill>
              </a:rPr>
              <a:t>publiés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cette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année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citant</a:t>
            </a:r>
            <a:r>
              <a:rPr lang="en-US" dirty="0" smtClean="0">
                <a:solidFill>
                  <a:schemeClr val="tx1"/>
                </a:solidFill>
              </a:rPr>
              <a:t> SSN</a:t>
            </a:r>
          </a:p>
          <a:p>
            <a:pPr>
              <a:buSzPct val="100000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Smart grid (electric vehicles charging stations)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Usine</a:t>
            </a:r>
            <a:r>
              <a:rPr lang="en-US" dirty="0"/>
              <a:t> du future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Agriculture </a:t>
            </a:r>
            <a:r>
              <a:rPr lang="en-US" dirty="0" err="1" smtClean="0"/>
              <a:t>numérique</a:t>
            </a:r>
            <a:r>
              <a:rPr lang="en-US" dirty="0" smtClean="0"/>
              <a:t> (irrigation)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Bâtiment</a:t>
            </a:r>
            <a:r>
              <a:rPr lang="en-US" dirty="0"/>
              <a:t> intelligent (cf. fig)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Transport intelligent (sensors generating </a:t>
            </a:r>
            <a:r>
              <a:rPr lang="en-US" dirty="0" err="1" smtClean="0"/>
              <a:t>vehicule</a:t>
            </a:r>
            <a:r>
              <a:rPr lang="en-US" dirty="0" smtClean="0"/>
              <a:t> signals)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Santé  (Smart homes for seniors)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dirty="0" smtClean="0"/>
              <a:t>Interaction </a:t>
            </a:r>
            <a:r>
              <a:rPr lang="en-US" dirty="0" err="1" smtClean="0"/>
              <a:t>Cerveau</a:t>
            </a:r>
            <a:r>
              <a:rPr lang="en-US" dirty="0" smtClean="0"/>
              <a:t>-Machine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dirty="0" err="1" smtClean="0"/>
              <a:t>GeoSciences</a:t>
            </a:r>
            <a:r>
              <a:rPr lang="en-US" dirty="0" smtClean="0"/>
              <a:t> </a:t>
            </a:r>
            <a:r>
              <a:rPr lang="en-US" dirty="0"/>
              <a:t>(earth, meteorology, oceans, events, flooding, </a:t>
            </a:r>
            <a:r>
              <a:rPr lang="en-US" dirty="0" smtClean="0"/>
              <a:t>...)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14647"/>
          <a:stretch/>
        </p:blipFill>
        <p:spPr>
          <a:xfrm>
            <a:off x="1042068" y="4429125"/>
            <a:ext cx="7362264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11</a:t>
            </a:fld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6"/>
          </p:nvPr>
        </p:nvSpPr>
        <p:spPr>
          <a:xfrm>
            <a:off x="2096233" y="1151825"/>
            <a:ext cx="6760919" cy="1382933"/>
          </a:xfrm>
        </p:spPr>
        <p:txBody>
          <a:bodyPr/>
          <a:lstStyle/>
          <a:p>
            <a:pPr fontAlgn="base"/>
            <a:r>
              <a:rPr lang="en-US" dirty="0" smtClean="0">
                <a:solidFill>
                  <a:schemeClr val="tx1"/>
                </a:solidFill>
              </a:rPr>
              <a:t>Leader ETSI Specialist </a:t>
            </a:r>
            <a:r>
              <a:rPr lang="en-US" dirty="0">
                <a:solidFill>
                  <a:schemeClr val="tx1"/>
                </a:solidFill>
              </a:rPr>
              <a:t>Task Force 556: </a:t>
            </a:r>
            <a:r>
              <a:rPr lang="en-US" b="0" dirty="0">
                <a:solidFill>
                  <a:schemeClr val="tx1"/>
                </a:solidFill>
              </a:rPr>
              <a:t/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Consolidation of SAREF and its community of industrial users, based on the experience of the EUREKA ITEA 12004 SEAS project</a:t>
            </a:r>
          </a:p>
        </p:txBody>
      </p:sp>
      <p:grpSp>
        <p:nvGrpSpPr>
          <p:cNvPr id="62" name="Groupe 61"/>
          <p:cNvGrpSpPr/>
          <p:nvPr/>
        </p:nvGrpSpPr>
        <p:grpSpPr>
          <a:xfrm>
            <a:off x="247220" y="2950635"/>
            <a:ext cx="4098943" cy="2240109"/>
            <a:chOff x="179365" y="1061242"/>
            <a:chExt cx="8866715" cy="4845739"/>
          </a:xfrm>
        </p:grpSpPr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4287" y="4105319"/>
              <a:ext cx="2471793" cy="180166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2471883" y="4381318"/>
              <a:ext cx="3878116" cy="5326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19531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@</a:t>
              </a:r>
              <a:r>
                <a:rPr lang="fr-FR" altLang="fr-FR" sz="500" dirty="0" err="1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prefix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 </a:t>
              </a:r>
              <a:r>
                <a:rPr lang="fr-FR" altLang="fr-FR" sz="500" dirty="0" err="1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seas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: &lt;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  <a:hlinkClick r:id="rId3"/>
                </a:rPr>
                <a:t>http</a:t>
              </a:r>
              <a:r>
                <a:rPr lang="fr-FR" altLang="fr-FR" sz="500" dirty="0" smtClean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  <a:hlinkClick r:id="rId3"/>
                </a:rPr>
                <a:t>://w3id.org/seas</a:t>
              </a:r>
              <a:r>
                <a:rPr lang="fr-FR" altLang="fr-FR" sz="500" dirty="0" smtClean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/&gt;. 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/>
              </a:r>
              <a:b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</a:br>
              <a:endParaRPr lang="fr-FR" altLang="fr-FR" sz="5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94709" y="1971906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Smart </a:t>
              </a:r>
              <a:r>
                <a:rPr lang="fr-FR" sz="900" dirty="0" err="1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Grid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6" name="Triangle isocèle 45"/>
            <p:cNvSpPr/>
            <p:nvPr/>
          </p:nvSpPr>
          <p:spPr>
            <a:xfrm>
              <a:off x="3025588" y="2393439"/>
              <a:ext cx="2353466" cy="1842026"/>
            </a:xfrm>
            <a:prstGeom prst="triangl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761970">
                <a:defRPr/>
              </a:pPr>
              <a:r>
                <a:rPr lang="fr-FR" sz="900" dirty="0" err="1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Core</a:t>
              </a:r>
              <a:r>
                <a:rPr lang="fr-FR" sz="900" dirty="0">
                  <a:solidFill>
                    <a:prstClr val="white"/>
                  </a:solidFill>
                  <a:latin typeface="Garamond" panose="02020404030301010803" pitchFamily="18" charset="0"/>
                </a:rPr>
                <a:t> </a:t>
              </a:r>
              <a:r>
                <a:rPr lang="fr-FR" sz="900" dirty="0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of SEAS</a:t>
              </a:r>
              <a:endParaRPr lang="fr-FR" sz="900" dirty="0">
                <a:solidFill>
                  <a:prstClr val="white"/>
                </a:solidFill>
                <a:latin typeface="Garamond" panose="02020404030301010803" pitchFamily="18" charset="0"/>
              </a:endParaRPr>
            </a:p>
            <a:p>
              <a:pPr algn="ctr" defTabSz="761970">
                <a:defRPr/>
              </a:pPr>
              <a:r>
                <a:rPr lang="fr-FR" sz="900" dirty="0" err="1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Ontology</a:t>
              </a:r>
              <a:r>
                <a:rPr lang="fr-FR" sz="900" dirty="0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 patterns</a:t>
              </a:r>
            </a:p>
            <a:p>
              <a:pPr algn="ctr" defTabSz="761970">
                <a:defRPr/>
              </a:pPr>
              <a:r>
                <a:rPr lang="fr-FR" sz="900" u="sng" dirty="0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Simple</a:t>
              </a:r>
              <a:endParaRPr lang="fr-FR" sz="900" u="sng" dirty="0">
                <a:solidFill>
                  <a:prstClr val="white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9365" y="3880351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Transport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3911" y="3065306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Smart Home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9" name="Triangle isocèle 48"/>
            <p:cNvSpPr/>
            <p:nvPr/>
          </p:nvSpPr>
          <p:spPr>
            <a:xfrm>
              <a:off x="2463027" y="1742227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Forme libre 49"/>
            <p:cNvSpPr/>
            <p:nvPr/>
          </p:nvSpPr>
          <p:spPr>
            <a:xfrm>
              <a:off x="2792734" y="2035611"/>
              <a:ext cx="1046284" cy="808892"/>
            </a:xfrm>
            <a:custGeom>
              <a:avLst/>
              <a:gdLst>
                <a:gd name="connsiteX0" fmla="*/ 1046284 w 1046284"/>
                <a:gd name="connsiteY0" fmla="*/ 808892 h 808892"/>
                <a:gd name="connsiteX1" fmla="*/ 729761 w 1046284"/>
                <a:gd name="connsiteY1" fmla="*/ 290146 h 808892"/>
                <a:gd name="connsiteX2" fmla="*/ 0 w 1046284"/>
                <a:gd name="connsiteY2" fmla="*/ 0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6284" h="808892">
                  <a:moveTo>
                    <a:pt x="1046284" y="808892"/>
                  </a:moveTo>
                  <a:cubicBezTo>
                    <a:pt x="975213" y="616926"/>
                    <a:pt x="904142" y="424961"/>
                    <a:pt x="729761" y="290146"/>
                  </a:cubicBezTo>
                  <a:cubicBezTo>
                    <a:pt x="555380" y="155331"/>
                    <a:pt x="45427" y="19050"/>
                    <a:pt x="0" y="0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1" name="Triangle isocèle 50"/>
            <p:cNvSpPr/>
            <p:nvPr/>
          </p:nvSpPr>
          <p:spPr>
            <a:xfrm>
              <a:off x="2348965" y="3653978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Triangle isocèle 51"/>
            <p:cNvSpPr/>
            <p:nvPr/>
          </p:nvSpPr>
          <p:spPr>
            <a:xfrm>
              <a:off x="2400621" y="2779728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1700" y="3963905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Building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4" name="Triangle isocèle 53"/>
            <p:cNvSpPr/>
            <p:nvPr/>
          </p:nvSpPr>
          <p:spPr>
            <a:xfrm>
              <a:off x="6103439" y="3791920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Forme libre 54"/>
            <p:cNvSpPr/>
            <p:nvPr/>
          </p:nvSpPr>
          <p:spPr>
            <a:xfrm flipH="1">
              <a:off x="2662007" y="2902750"/>
              <a:ext cx="727161" cy="558122"/>
            </a:xfrm>
            <a:custGeom>
              <a:avLst/>
              <a:gdLst>
                <a:gd name="connsiteX0" fmla="*/ 0 w 439615"/>
                <a:gd name="connsiteY0" fmla="*/ 404446 h 404446"/>
                <a:gd name="connsiteX1" fmla="*/ 167054 w 439615"/>
                <a:gd name="connsiteY1" fmla="*/ 184639 h 404446"/>
                <a:gd name="connsiteX2" fmla="*/ 439615 w 439615"/>
                <a:gd name="connsiteY2" fmla="*/ 0 h 40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15" h="404446">
                  <a:moveTo>
                    <a:pt x="0" y="404446"/>
                  </a:moveTo>
                  <a:cubicBezTo>
                    <a:pt x="46892" y="328246"/>
                    <a:pt x="93785" y="252047"/>
                    <a:pt x="167054" y="184639"/>
                  </a:cubicBezTo>
                  <a:cubicBezTo>
                    <a:pt x="240323" y="117231"/>
                    <a:pt x="339969" y="58615"/>
                    <a:pt x="439615" y="0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6" name="Forme libre 55"/>
            <p:cNvSpPr/>
            <p:nvPr/>
          </p:nvSpPr>
          <p:spPr>
            <a:xfrm flipH="1">
              <a:off x="2553806" y="3822195"/>
              <a:ext cx="518316" cy="171239"/>
            </a:xfrm>
            <a:custGeom>
              <a:avLst/>
              <a:gdLst>
                <a:gd name="connsiteX0" fmla="*/ 0 w 694592"/>
                <a:gd name="connsiteY0" fmla="*/ 580293 h 580293"/>
                <a:gd name="connsiteX1" fmla="*/ 184638 w 694592"/>
                <a:gd name="connsiteY1" fmla="*/ 334108 h 580293"/>
                <a:gd name="connsiteX2" fmla="*/ 474785 w 694592"/>
                <a:gd name="connsiteY2" fmla="*/ 61547 h 580293"/>
                <a:gd name="connsiteX3" fmla="*/ 694592 w 694592"/>
                <a:gd name="connsiteY3" fmla="*/ 0 h 58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592" h="580293">
                  <a:moveTo>
                    <a:pt x="0" y="580293"/>
                  </a:moveTo>
                  <a:cubicBezTo>
                    <a:pt x="52753" y="500429"/>
                    <a:pt x="105507" y="420566"/>
                    <a:pt x="184638" y="334108"/>
                  </a:cubicBezTo>
                  <a:cubicBezTo>
                    <a:pt x="263769" y="247650"/>
                    <a:pt x="389793" y="117232"/>
                    <a:pt x="474785" y="61547"/>
                  </a:cubicBezTo>
                  <a:cubicBezTo>
                    <a:pt x="559777" y="5862"/>
                    <a:pt x="627184" y="2931"/>
                    <a:pt x="694592" y="0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57" name="Forme libre 56"/>
            <p:cNvSpPr/>
            <p:nvPr/>
          </p:nvSpPr>
          <p:spPr>
            <a:xfrm>
              <a:off x="5341079" y="3910705"/>
              <a:ext cx="923192" cy="162179"/>
            </a:xfrm>
            <a:custGeom>
              <a:avLst/>
              <a:gdLst>
                <a:gd name="connsiteX0" fmla="*/ 0 w 923192"/>
                <a:gd name="connsiteY0" fmla="*/ 0 h 162179"/>
                <a:gd name="connsiteX1" fmla="*/ 281354 w 923192"/>
                <a:gd name="connsiteY1" fmla="*/ 131884 h 162179"/>
                <a:gd name="connsiteX2" fmla="*/ 712177 w 923192"/>
                <a:gd name="connsiteY2" fmla="*/ 158261 h 162179"/>
                <a:gd name="connsiteX3" fmla="*/ 923192 w 923192"/>
                <a:gd name="connsiteY3" fmla="*/ 70338 h 1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192" h="162179">
                  <a:moveTo>
                    <a:pt x="0" y="0"/>
                  </a:moveTo>
                  <a:cubicBezTo>
                    <a:pt x="81329" y="52753"/>
                    <a:pt x="162658" y="105507"/>
                    <a:pt x="281354" y="131884"/>
                  </a:cubicBezTo>
                  <a:cubicBezTo>
                    <a:pt x="400050" y="158261"/>
                    <a:pt x="605204" y="168519"/>
                    <a:pt x="712177" y="158261"/>
                  </a:cubicBezTo>
                  <a:cubicBezTo>
                    <a:pt x="819150" y="148003"/>
                    <a:pt x="871171" y="109170"/>
                    <a:pt x="923192" y="70338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3474" y="1714989"/>
              <a:ext cx="3036140" cy="1630869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4868816" y="1329260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HVAC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0" name="Triangle isocèle 59"/>
            <p:cNvSpPr/>
            <p:nvPr/>
          </p:nvSpPr>
          <p:spPr>
            <a:xfrm>
              <a:off x="4642940" y="1061242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Forme libre 60"/>
            <p:cNvSpPr/>
            <p:nvPr/>
          </p:nvSpPr>
          <p:spPr>
            <a:xfrm rot="17856937">
              <a:off x="4023644" y="1887888"/>
              <a:ext cx="1238592" cy="284854"/>
            </a:xfrm>
            <a:custGeom>
              <a:avLst/>
              <a:gdLst>
                <a:gd name="connsiteX0" fmla="*/ 0 w 835269"/>
                <a:gd name="connsiteY0" fmla="*/ 208249 h 208249"/>
                <a:gd name="connsiteX1" fmla="*/ 263769 w 835269"/>
                <a:gd name="connsiteY1" fmla="*/ 93949 h 208249"/>
                <a:gd name="connsiteX2" fmla="*/ 668215 w 835269"/>
                <a:gd name="connsiteY2" fmla="*/ 6026 h 208249"/>
                <a:gd name="connsiteX3" fmla="*/ 835269 w 835269"/>
                <a:gd name="connsiteY3" fmla="*/ 14819 h 20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269" h="208249">
                  <a:moveTo>
                    <a:pt x="0" y="208249"/>
                  </a:moveTo>
                  <a:cubicBezTo>
                    <a:pt x="76200" y="167951"/>
                    <a:pt x="152400" y="127653"/>
                    <a:pt x="263769" y="93949"/>
                  </a:cubicBezTo>
                  <a:cubicBezTo>
                    <a:pt x="375138" y="60245"/>
                    <a:pt x="572965" y="19214"/>
                    <a:pt x="668215" y="6026"/>
                  </a:cubicBezTo>
                  <a:cubicBezTo>
                    <a:pt x="763465" y="-7162"/>
                    <a:pt x="799367" y="3828"/>
                    <a:pt x="835269" y="14819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</p:grpSp>
      <p:grpSp>
        <p:nvGrpSpPr>
          <p:cNvPr id="74" name="Groupe 73"/>
          <p:cNvGrpSpPr/>
          <p:nvPr/>
        </p:nvGrpSpPr>
        <p:grpSpPr>
          <a:xfrm>
            <a:off x="4587654" y="3097474"/>
            <a:ext cx="4469184" cy="1878643"/>
            <a:chOff x="-152602" y="1236078"/>
            <a:chExt cx="12067881" cy="5072791"/>
          </a:xfrm>
        </p:grpSpPr>
        <p:pic>
          <p:nvPicPr>
            <p:cNvPr id="63" name="Picture 14" descr="RÃ©sultat de recherche d'images pour &quot;website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00712" y="2941799"/>
              <a:ext cx="1589920" cy="1545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RÃ©sultat de recherche d'images pour &quot;gitlab issues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435" y="1236078"/>
              <a:ext cx="3481019" cy="165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RÃ©sultat de recherche d'images pour &quot;devops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450" y="2276398"/>
              <a:ext cx="6822979" cy="386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Cylindre 66"/>
            <p:cNvSpPr/>
            <p:nvPr/>
          </p:nvSpPr>
          <p:spPr>
            <a:xfrm>
              <a:off x="624264" y="3270338"/>
              <a:ext cx="1129250" cy="1271848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-152602" y="5033801"/>
              <a:ext cx="3082756" cy="108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accent5"/>
                  </a:solidFill>
                </a:rPr>
                <a:t>SAREF patterns </a:t>
              </a:r>
            </a:p>
            <a:p>
              <a:pPr algn="ctr"/>
              <a:r>
                <a:rPr lang="en-US" sz="1000" dirty="0" smtClean="0">
                  <a:solidFill>
                    <a:schemeClr val="accent5"/>
                  </a:solidFill>
                </a:rPr>
                <a:t>+ instances</a:t>
              </a: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8473258" y="4667875"/>
              <a:ext cx="3442021" cy="66485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tx2"/>
                  </a:solidFill>
                </a:rPr>
                <a:t>http://saref.etsi.org/</a:t>
              </a:r>
            </a:p>
          </p:txBody>
        </p:sp>
        <p:pic>
          <p:nvPicPr>
            <p:cNvPr id="70" name="תמונה 12">
              <a:extLst>
                <a:ext uri="{FF2B5EF4-FFF2-40B4-BE49-F238E27FC236}">
                  <a16:creationId xmlns:a16="http://schemas.microsoft.com/office/drawing/2014/main" id="{51374FC3-FDE5-46BE-9615-D545EFC9B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44712" y="5621966"/>
              <a:ext cx="2146594" cy="686903"/>
            </a:xfrm>
            <a:prstGeom prst="rect">
              <a:avLst/>
            </a:prstGeom>
          </p:spPr>
        </p:pic>
        <p:pic>
          <p:nvPicPr>
            <p:cNvPr id="71" name="Picture 8" descr="Image associÃ©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913" y="1395749"/>
              <a:ext cx="1198062" cy="1339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10" descr="RÃ©sultat de recherche d'images pour &quot;gitlab png&quot;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011" y="3837049"/>
              <a:ext cx="1130993" cy="124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2" descr="Image associÃ©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1549" y="3488548"/>
              <a:ext cx="1536065" cy="1312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Titre 1"/>
          <p:cNvSpPr txBox="1">
            <a:spLocks/>
          </p:cNvSpPr>
          <p:nvPr/>
        </p:nvSpPr>
        <p:spPr>
          <a:xfrm>
            <a:off x="172048" y="5289915"/>
            <a:ext cx="4249286" cy="3207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sz="1800" b="0" dirty="0" smtClean="0"/>
              <a:t>Conception à base de patrons </a:t>
            </a:r>
            <a:r>
              <a:rPr lang="en-US" sz="1800" b="0" dirty="0" err="1" smtClean="0"/>
              <a:t>d’ontologies</a:t>
            </a:r>
            <a:r>
              <a:rPr lang="en-US" sz="1800" b="0" dirty="0" smtClean="0"/>
              <a:t> pour </a:t>
            </a:r>
            <a:r>
              <a:rPr lang="en-US" sz="1800" b="0" dirty="0" err="1" smtClean="0"/>
              <a:t>faciliter</a:t>
            </a:r>
            <a:r>
              <a:rPr lang="en-US" sz="1800" b="0" dirty="0" smtClean="0"/>
              <a:t> de </a:t>
            </a:r>
            <a:r>
              <a:rPr lang="en-US" sz="1800" b="0" dirty="0" err="1" smtClean="0"/>
              <a:t>développement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d’IA</a:t>
            </a:r>
            <a:r>
              <a:rPr lang="en-US" sz="1800" b="0" dirty="0" smtClean="0"/>
              <a:t> analogues </a:t>
            </a:r>
            <a:r>
              <a:rPr lang="en-US" sz="1800" b="0" dirty="0" err="1" smtClean="0"/>
              <a:t>dans</a:t>
            </a:r>
            <a:r>
              <a:rPr lang="en-US" sz="1800" b="0" dirty="0" smtClean="0"/>
              <a:t> des </a:t>
            </a:r>
            <a:r>
              <a:rPr lang="en-US" sz="1800" b="0" dirty="0" err="1" smtClean="0"/>
              <a:t>verticales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différentes</a:t>
            </a:r>
            <a:endParaRPr lang="en-US" sz="1800" b="0" dirty="0" smtClean="0"/>
          </a:p>
        </p:txBody>
      </p:sp>
      <p:pic>
        <p:nvPicPr>
          <p:cNvPr id="76" name="תמונה 12">
            <a:extLst>
              <a:ext uri="{FF2B5EF4-FFF2-40B4-BE49-F238E27FC236}">
                <a16:creationId xmlns:a16="http://schemas.microsoft.com/office/drawing/2014/main" id="{51374FC3-FDE5-46BE-9615-D545EFC9B39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6" y="1224619"/>
            <a:ext cx="1959679" cy="627092"/>
          </a:xfrm>
          <a:prstGeom prst="rect">
            <a:avLst/>
          </a:prstGeom>
        </p:spPr>
      </p:pic>
      <p:sp>
        <p:nvSpPr>
          <p:cNvPr id="77" name="Titre 1"/>
          <p:cNvSpPr txBox="1">
            <a:spLocks/>
          </p:cNvSpPr>
          <p:nvPr/>
        </p:nvSpPr>
        <p:spPr>
          <a:xfrm>
            <a:off x="4665934" y="5292384"/>
            <a:ext cx="4249286" cy="3207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US" sz="1800" b="0" dirty="0" smtClean="0"/>
              <a:t>Transposition </a:t>
            </a:r>
            <a:r>
              <a:rPr lang="en-US" sz="1800" b="0" dirty="0"/>
              <a:t>à </a:t>
            </a:r>
            <a:r>
              <a:rPr lang="en-US" sz="1800" b="0" dirty="0" err="1"/>
              <a:t>l’ingénierie</a:t>
            </a:r>
            <a:r>
              <a:rPr lang="en-US" sz="1800" b="0" dirty="0"/>
              <a:t> des ontologies</a:t>
            </a:r>
          </a:p>
          <a:p>
            <a:r>
              <a:rPr lang="en-US" sz="1800" b="0" dirty="0" smtClean="0"/>
              <a:t>des </a:t>
            </a:r>
            <a:r>
              <a:rPr lang="en-US" sz="1800" b="0" dirty="0" err="1" smtClean="0"/>
              <a:t>méthodes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état</a:t>
            </a:r>
            <a:r>
              <a:rPr lang="en-US" sz="1800" b="0" dirty="0" smtClean="0"/>
              <a:t> de </a:t>
            </a:r>
            <a:r>
              <a:rPr lang="en-US" sz="1800" b="0" dirty="0" err="1" smtClean="0"/>
              <a:t>l’art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en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développement</a:t>
            </a:r>
            <a:r>
              <a:rPr lang="en-US" sz="1800" b="0" dirty="0" smtClean="0"/>
              <a:t> </a:t>
            </a:r>
            <a:r>
              <a:rPr lang="en-US" sz="1800" b="0" dirty="0" err="1" smtClean="0"/>
              <a:t>logiciel</a:t>
            </a:r>
            <a:r>
              <a:rPr lang="en-US" sz="1800" b="0" dirty="0" smtClean="0"/>
              <a:t> DevOps et </a:t>
            </a:r>
            <a:r>
              <a:rPr lang="en-US" sz="1800" b="0" dirty="0" err="1" smtClean="0"/>
              <a:t>intégration</a:t>
            </a:r>
            <a:r>
              <a:rPr lang="en-US" sz="1800" b="0" dirty="0" smtClean="0"/>
              <a:t> continue</a:t>
            </a:r>
            <a:endParaRPr lang="en-US" sz="1800" b="0" dirty="0"/>
          </a:p>
        </p:txBody>
      </p:sp>
      <p:sp>
        <p:nvSpPr>
          <p:cNvPr id="39" name="Espace réservé du texte 2"/>
          <p:cNvSpPr txBox="1">
            <a:spLocks/>
          </p:cNvSpPr>
          <p:nvPr/>
        </p:nvSpPr>
        <p:spPr bwMode="gray">
          <a:xfrm>
            <a:off x="85725" y="40020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0" dirty="0" smtClean="0"/>
              <a:t>Ontologies, contribution standardisation</a:t>
            </a:r>
          </a:p>
          <a:p>
            <a:r>
              <a:rPr lang="fr-FR" sz="2800" b="0" dirty="0"/>
              <a:t>Travaux en cours en Ingénierie des Ontologies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5724" y="6334484"/>
            <a:ext cx="8693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/>
              <a:t>, Planned ETSI SAREF Extensions based on the W3C&amp;OGC SOSA/SSN-compatible SEAS Ontology Patterns, </a:t>
            </a:r>
            <a:endParaRPr lang="en-US" sz="1200" dirty="0" smtClean="0"/>
          </a:p>
          <a:p>
            <a:r>
              <a:rPr lang="en-US" sz="1200" dirty="0" smtClean="0"/>
              <a:t>In </a:t>
            </a:r>
            <a:r>
              <a:rPr lang="en-US" sz="1200" dirty="0"/>
              <a:t>Proceedings of Workshop on Semantic Interoperability and Standardization in the </a:t>
            </a:r>
            <a:r>
              <a:rPr lang="en-US" sz="1200" dirty="0" err="1"/>
              <a:t>IoT</a:t>
            </a:r>
            <a:r>
              <a:rPr lang="en-US" sz="1200" dirty="0"/>
              <a:t>, </a:t>
            </a:r>
            <a:r>
              <a:rPr lang="en-US" sz="1200" dirty="0" smtClean="0"/>
              <a:t>2017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1279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994383" y="2756259"/>
            <a:ext cx="1707172" cy="3609817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2988009" y="2876543"/>
            <a:ext cx="28069" cy="24696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22402" y="4290806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Adapte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r>
              <a:rPr lang="en-US" sz="1600" dirty="0" err="1" smtClean="0">
                <a:solidFill>
                  <a:schemeClr val="accent6"/>
                </a:solidFill>
              </a:rPr>
              <a:t>une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r>
              <a:rPr lang="en-US" sz="1600" dirty="0" err="1" smtClean="0">
                <a:solidFill>
                  <a:schemeClr val="accent6"/>
                </a:solidFill>
              </a:rPr>
              <a:t>représentation</a:t>
            </a:r>
            <a:r>
              <a:rPr lang="en-US" sz="1600" dirty="0" smtClean="0">
                <a:solidFill>
                  <a:schemeClr val="accent6"/>
                </a:solidFill>
              </a:rPr>
              <a:t> du </a:t>
            </a:r>
            <a:r>
              <a:rPr lang="en-US" sz="1600" dirty="0" err="1" smtClean="0">
                <a:solidFill>
                  <a:schemeClr val="accent6"/>
                </a:solidFill>
              </a:rPr>
              <a:t>contenu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85724" y="70853"/>
            <a:ext cx="8986839" cy="645063"/>
          </a:xfrm>
        </p:spPr>
        <p:txBody>
          <a:bodyPr/>
          <a:lstStyle/>
          <a:p>
            <a:r>
              <a:rPr lang="en-US" sz="2800" b="0" dirty="0" smtClean="0"/>
              <a:t>Communication entre agents </a:t>
            </a:r>
            <a:r>
              <a:rPr lang="en-US" sz="2800" b="0" dirty="0" err="1" smtClean="0"/>
              <a:t>hétérogènes</a:t>
            </a:r>
            <a:r>
              <a:rPr lang="en-US" sz="2800" b="0" dirty="0" smtClean="0"/>
              <a:t> sur le Web:</a:t>
            </a:r>
          </a:p>
          <a:p>
            <a:r>
              <a:rPr lang="en-US" sz="2800" b="0" dirty="0" err="1" smtClean="0"/>
              <a:t>Conceptualisation</a:t>
            </a:r>
            <a:r>
              <a:rPr lang="en-US" sz="2800" b="0" dirty="0"/>
              <a:t>, </a:t>
            </a:r>
            <a:r>
              <a:rPr lang="en-US" sz="2800" b="0" dirty="0" err="1"/>
              <a:t>scénarios</a:t>
            </a:r>
            <a:r>
              <a:rPr lang="en-US" sz="2800" b="0" dirty="0"/>
              <a:t>, </a:t>
            </a:r>
            <a:r>
              <a:rPr lang="en-US" sz="2800" b="0" dirty="0" err="1" smtClean="0"/>
              <a:t>défis</a:t>
            </a:r>
            <a:endParaRPr lang="en-US" sz="2800" b="0" dirty="0">
              <a:solidFill>
                <a:schemeClr val="accent1"/>
              </a:solidFill>
            </a:endParaRPr>
          </a:p>
        </p:txBody>
      </p:sp>
      <p:sp>
        <p:nvSpPr>
          <p:cNvPr id="16" name="Pensées 15"/>
          <p:cNvSpPr/>
          <p:nvPr/>
        </p:nvSpPr>
        <p:spPr>
          <a:xfrm>
            <a:off x="2102220" y="1543875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517586" y="2756259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575693" y="2453136"/>
            <a:ext cx="1244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destinataire</a:t>
            </a:r>
            <a:endParaRPr lang="en-US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390952" y="2791535"/>
            <a:ext cx="914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medium</a:t>
            </a:r>
            <a:endParaRPr lang="en-US" sz="1200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996116" y="5726440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720082" y="1543875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429" y="5395430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227" y="5346210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613054" y="2876543"/>
            <a:ext cx="7000" cy="246362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759537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591429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73607" y="4244313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Transmission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du message via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776" y="5340163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358086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0264" y="4444337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Décode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br>
              <a:rPr lang="en-US" sz="1600" dirty="0" smtClean="0">
                <a:solidFill>
                  <a:schemeClr val="accent6"/>
                </a:solidFill>
              </a:rPr>
            </a:br>
            <a:r>
              <a:rPr lang="en-US" sz="1600" dirty="0" err="1" smtClean="0">
                <a:solidFill>
                  <a:schemeClr val="accent6"/>
                </a:solidFill>
              </a:rPr>
              <a:t>accède</a:t>
            </a:r>
            <a:r>
              <a:rPr lang="en-US" sz="1600" dirty="0" smtClean="0">
                <a:solidFill>
                  <a:schemeClr val="accent6"/>
                </a:solidFill>
              </a:rPr>
              <a:t> au </a:t>
            </a:r>
            <a:r>
              <a:rPr lang="en-US" sz="1600" dirty="0" err="1" smtClean="0">
                <a:solidFill>
                  <a:schemeClr val="accent6"/>
                </a:solidFill>
              </a:rPr>
              <a:t>sens</a:t>
            </a:r>
            <a:endParaRPr lang="en-US" sz="1600" dirty="0" smtClean="0">
              <a:solidFill>
                <a:schemeClr val="accent6"/>
              </a:solidFill>
            </a:endParaRPr>
          </a:p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raisonne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" y="2744095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684457" y="2453136"/>
            <a:ext cx="1141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expéditeur</a:t>
            </a:r>
            <a:endParaRPr lang="en-US" sz="1200" dirty="0">
              <a:solidFill>
                <a:schemeClr val="accent6"/>
              </a:solidFill>
            </a:endParaRPr>
          </a:p>
        </p:txBody>
      </p:sp>
      <p:pic>
        <p:nvPicPr>
          <p:cNvPr id="31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83" y="1780137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40" y="1822274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541828" y="1661350"/>
            <a:ext cx="256211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Types de </a:t>
            </a:r>
            <a:r>
              <a:rPr lang="en-US" sz="2000" b="1" dirty="0" err="1" smtClean="0">
                <a:solidFill>
                  <a:srgbClr val="C00000"/>
                </a:solidFill>
              </a:rPr>
              <a:t>données</a:t>
            </a:r>
            <a:r>
              <a:rPr lang="en-US" sz="2000" b="1" dirty="0" smtClean="0">
                <a:solidFill>
                  <a:srgbClr val="C00000"/>
                </a:solidFill>
              </a:rPr>
              <a:t>?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724" y="6488743"/>
            <a:ext cx="81119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/>
              <a:t>, RDF presentation and correct content conveyance for legacy services and the web of things. IOT </a:t>
            </a:r>
            <a:r>
              <a:rPr lang="en-US" sz="1200" dirty="0" smtClean="0"/>
              <a:t>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68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type="body" idx="4294967295"/>
          </p:nvPr>
        </p:nvSpPr>
        <p:spPr>
          <a:xfrm>
            <a:off x="158824" y="1029300"/>
            <a:ext cx="8882490" cy="4967287"/>
          </a:xfrm>
        </p:spPr>
        <p:txBody>
          <a:bodyPr>
            <a:normAutofit/>
          </a:bodyPr>
          <a:lstStyle/>
          <a:p>
            <a:r>
              <a:rPr lang="fr-FR" sz="2400" dirty="0" smtClean="0">
                <a:solidFill>
                  <a:srgbClr val="C00000"/>
                </a:solidFill>
              </a:rPr>
              <a:t>CDT</a:t>
            </a:r>
            <a:r>
              <a:rPr lang="fr-FR" sz="2400" dirty="0" smtClean="0"/>
              <a:t>: Custom </a:t>
            </a:r>
            <a:r>
              <a:rPr lang="fr-FR" sz="2400" dirty="0" err="1" smtClean="0"/>
              <a:t>Datatypes</a:t>
            </a:r>
            <a:endParaRPr lang="fr-FR" sz="2400" dirty="0"/>
          </a:p>
          <a:p>
            <a:pPr lvl="1"/>
            <a:r>
              <a:rPr lang="fr-FR" sz="2000" dirty="0" smtClean="0"/>
              <a:t>Simplifie la représentation des quantités physiques, et l’échange de ces représentations</a:t>
            </a:r>
          </a:p>
          <a:p>
            <a:endParaRPr lang="fr-FR" sz="2400" dirty="0" smtClean="0"/>
          </a:p>
          <a:p>
            <a:pPr lvl="1"/>
            <a:endParaRPr lang="en-US" sz="2000" dirty="0" smtClean="0"/>
          </a:p>
          <a:p>
            <a:pPr lvl="1"/>
            <a:endParaRPr lang="fr-FR" sz="20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7"/>
          <a:stretch/>
        </p:blipFill>
        <p:spPr>
          <a:xfrm>
            <a:off x="775155" y="1894125"/>
            <a:ext cx="7212252" cy="428675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860073" y="5922515"/>
            <a:ext cx="181973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>
            <a:defPPr>
              <a:defRPr lang="fr-FR"/>
            </a:defPPr>
            <a:lvl1pPr algn="ctr">
              <a:defRPr sz="280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defRPr>
            </a:lvl1pPr>
          </a:lstStyle>
          <a:p>
            <a:r>
              <a:rPr lang="en-US" sz="1050" dirty="0"/>
              <a:t>"4.31 bar"^^</a:t>
            </a:r>
            <a:r>
              <a:rPr lang="en-US" sz="1050" dirty="0" err="1"/>
              <a:t>cdt:ucum</a:t>
            </a:r>
            <a:endParaRPr lang="en-US" sz="1050" dirty="0"/>
          </a:p>
        </p:txBody>
      </p:sp>
      <p:cxnSp>
        <p:nvCxnSpPr>
          <p:cNvPr id="19" name="Connecteur droit 18"/>
          <p:cNvCxnSpPr>
            <a:stCxn id="16" idx="1"/>
          </p:cNvCxnSpPr>
          <p:nvPr/>
        </p:nvCxnSpPr>
        <p:spPr>
          <a:xfrm flipH="1" flipV="1">
            <a:off x="5541821" y="5926113"/>
            <a:ext cx="318252" cy="110583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819961" y="3586810"/>
            <a:ext cx="1656223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>
            <a:defPPr>
              <a:defRPr lang="fr-FR"/>
            </a:defPPr>
            <a:lvl1pPr algn="ctr">
              <a:defRPr sz="280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defRPr>
            </a:lvl1pPr>
          </a:lstStyle>
          <a:p>
            <a:r>
              <a:rPr lang="en-US" sz="1050" dirty="0"/>
              <a:t>"102 m2"^^</a:t>
            </a:r>
            <a:r>
              <a:rPr lang="en-US" sz="1050" dirty="0" err="1"/>
              <a:t>cdt:ucum</a:t>
            </a:r>
            <a:endParaRPr lang="en-US" sz="1050" dirty="0"/>
          </a:p>
        </p:txBody>
      </p:sp>
      <p:cxnSp>
        <p:nvCxnSpPr>
          <p:cNvPr id="21" name="Connecteur droit 20"/>
          <p:cNvCxnSpPr>
            <a:stCxn id="45" idx="1"/>
          </p:cNvCxnSpPr>
          <p:nvPr/>
        </p:nvCxnSpPr>
        <p:spPr>
          <a:xfrm flipH="1">
            <a:off x="5613193" y="4730621"/>
            <a:ext cx="758359" cy="144036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23" idx="1"/>
          </p:cNvCxnSpPr>
          <p:nvPr/>
        </p:nvCxnSpPr>
        <p:spPr>
          <a:xfrm flipH="1">
            <a:off x="4379282" y="5205512"/>
            <a:ext cx="1068921" cy="720600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448203" y="5091331"/>
            <a:ext cx="157447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>
            <a:defPPr>
              <a:defRPr lang="fr-FR"/>
            </a:defPPr>
            <a:lvl1pPr algn="ctr">
              <a:defRPr sz="280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defRPr>
            </a:lvl1pPr>
          </a:lstStyle>
          <a:p>
            <a:r>
              <a:rPr lang="en-US" sz="1050" dirty="0"/>
              <a:t>"0.7 L"^^</a:t>
            </a:r>
            <a:r>
              <a:rPr lang="en-US" sz="1050" dirty="0" err="1"/>
              <a:t>cdt:ucum</a:t>
            </a:r>
            <a:endParaRPr lang="en-US" sz="1050" dirty="0"/>
          </a:p>
        </p:txBody>
      </p:sp>
      <p:sp>
        <p:nvSpPr>
          <p:cNvPr id="24" name="ZoneTexte 23"/>
          <p:cNvSpPr txBox="1"/>
          <p:nvPr/>
        </p:nvSpPr>
        <p:spPr>
          <a:xfrm>
            <a:off x="6519638" y="2612898"/>
            <a:ext cx="1656223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"450 lm"^^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cxnSp>
        <p:nvCxnSpPr>
          <p:cNvPr id="25" name="Connecteur droit 24"/>
          <p:cNvCxnSpPr>
            <a:stCxn id="24" idx="0"/>
          </p:cNvCxnSpPr>
          <p:nvPr/>
        </p:nvCxnSpPr>
        <p:spPr>
          <a:xfrm flipV="1">
            <a:off x="7347750" y="2254127"/>
            <a:ext cx="337207" cy="358771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389613" y="3157132"/>
            <a:ext cx="157447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"276 W"^^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cxnSp>
        <p:nvCxnSpPr>
          <p:cNvPr id="27" name="Connecteur droit 26"/>
          <p:cNvCxnSpPr>
            <a:stCxn id="26" idx="1"/>
          </p:cNvCxnSpPr>
          <p:nvPr/>
        </p:nvCxnSpPr>
        <p:spPr>
          <a:xfrm flipH="1" flipV="1">
            <a:off x="6035483" y="2708824"/>
            <a:ext cx="354130" cy="562489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387822" y="2830886"/>
            <a:ext cx="2064989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"27.1 ug.m-3"^^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387822" y="2183574"/>
            <a:ext cx="181973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"20.7 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Cel</a:t>
            </a:r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87822" y="2516252"/>
            <a:ext cx="1656223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“68.4 %"^^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cxnSp>
        <p:nvCxnSpPr>
          <p:cNvPr id="31" name="Connecteur droit 30"/>
          <p:cNvCxnSpPr>
            <a:stCxn id="43" idx="0"/>
          </p:cNvCxnSpPr>
          <p:nvPr/>
        </p:nvCxnSpPr>
        <p:spPr>
          <a:xfrm flipV="1">
            <a:off x="1824061" y="4146745"/>
            <a:ext cx="1177572" cy="394856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387822" y="3163564"/>
            <a:ext cx="1901483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"142 [ppm]"^^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681161" y="4541601"/>
            <a:ext cx="228580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33066" bIns="33066" rtlCol="0" anchor="ctr" anchorCtr="1">
            <a:spAutoFit/>
          </a:bodyPr>
          <a:lstStyle/>
          <a:p>
            <a:pPr algn="ct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"0.27 W/(m2.K)"^^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cxnSp>
        <p:nvCxnSpPr>
          <p:cNvPr id="44" name="Connecteur droit 43"/>
          <p:cNvCxnSpPr>
            <a:stCxn id="47" idx="3"/>
          </p:cNvCxnSpPr>
          <p:nvPr/>
        </p:nvCxnSpPr>
        <p:spPr>
          <a:xfrm>
            <a:off x="3322887" y="5509878"/>
            <a:ext cx="761585" cy="197299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6371552" y="4616440"/>
            <a:ext cx="1574470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>
            <a:defPPr>
              <a:defRPr lang="fr-FR"/>
            </a:defPPr>
            <a:lvl1pPr algn="ctr">
              <a:defRPr sz="280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defRPr>
            </a:lvl1pPr>
          </a:lstStyle>
          <a:p>
            <a:r>
              <a:rPr lang="en-US" sz="1050" dirty="0"/>
              <a:t>"33 </a:t>
            </a:r>
            <a:r>
              <a:rPr lang="en-US" sz="1050" dirty="0" err="1"/>
              <a:t>cL</a:t>
            </a:r>
            <a:r>
              <a:rPr lang="en-US" sz="1050" dirty="0"/>
              <a:t>"^^</a:t>
            </a:r>
            <a:r>
              <a:rPr lang="en-US" sz="1050" dirty="0" err="1"/>
              <a:t>cdt:ucum</a:t>
            </a:r>
            <a:endParaRPr lang="en-US" sz="1050" dirty="0"/>
          </a:p>
        </p:txBody>
      </p:sp>
      <p:cxnSp>
        <p:nvCxnSpPr>
          <p:cNvPr id="46" name="Connecteur droit 45"/>
          <p:cNvCxnSpPr>
            <a:stCxn id="20" idx="1"/>
          </p:cNvCxnSpPr>
          <p:nvPr/>
        </p:nvCxnSpPr>
        <p:spPr>
          <a:xfrm flipH="1">
            <a:off x="5541821" y="3700991"/>
            <a:ext cx="278140" cy="198464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1330037" y="5234115"/>
            <a:ext cx="1992850" cy="551526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33066" bIns="33066" rtlCol="0" anchor="ctr" anchorCtr="1">
            <a:spAutoFit/>
          </a:bodyPr>
          <a:lstStyle/>
          <a:p>
            <a:pPr algn="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"0 [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mi_i</a:t>
            </a:r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]/h"^^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algn="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"0 m.s-1"^^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algn="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"0 km/h"^^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387822" y="3497759"/>
            <a:ext cx="2223687" cy="405332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/>
          <a:p>
            <a:pPr algn="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"1013.25 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hPa</a:t>
            </a:r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algn="r"/>
            <a:r>
              <a:rPr lang="en-US" sz="105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"1.01325e5 Pa"^^</a:t>
            </a:r>
            <a:r>
              <a:rPr lang="en-US" sz="1050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endParaRPr lang="en-US" sz="1050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5828570" y="4086127"/>
            <a:ext cx="1492716" cy="228361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tIns="33066" bIns="33066" rtlCol="0" anchor="ctr" anchorCtr="1">
            <a:spAutoFit/>
          </a:bodyPr>
          <a:lstStyle>
            <a:defPPr>
              <a:defRPr lang="fr-FR"/>
            </a:defPPr>
            <a:lvl1pPr algn="ctr">
              <a:defRPr sz="280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defRPr>
            </a:lvl1pPr>
          </a:lstStyle>
          <a:p>
            <a:r>
              <a:rPr lang="en-US" sz="1050" dirty="0"/>
              <a:t>“52 a"^^</a:t>
            </a:r>
            <a:r>
              <a:rPr lang="en-US" sz="1050" dirty="0" err="1"/>
              <a:t>cdt:ucum</a:t>
            </a:r>
            <a:endParaRPr lang="en-US" sz="1050" dirty="0"/>
          </a:p>
        </p:txBody>
      </p:sp>
      <p:cxnSp>
        <p:nvCxnSpPr>
          <p:cNvPr id="51" name="Connecteur droit 50"/>
          <p:cNvCxnSpPr>
            <a:stCxn id="50" idx="1"/>
          </p:cNvCxnSpPr>
          <p:nvPr/>
        </p:nvCxnSpPr>
        <p:spPr>
          <a:xfrm flipH="1">
            <a:off x="5262464" y="4200308"/>
            <a:ext cx="566106" cy="557933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A0580-9EC1-4693-AE80-F8FA8A20CA30}" type="slidenum">
              <a:rPr lang="en-US" smtClean="0"/>
              <a:t>13</a:t>
            </a:fld>
            <a:endParaRPr lang="en-US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-75332" y="0"/>
            <a:ext cx="9219332" cy="941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latin typeface="Garamond" panose="02020404030301010803" pitchFamily="18" charset="0"/>
              </a:rPr>
              <a:t>Types de </a:t>
            </a:r>
            <a:r>
              <a:rPr lang="en-US" sz="2800" dirty="0" err="1" smtClean="0">
                <a:latin typeface="Garamond" panose="02020404030301010803" pitchFamily="18" charset="0"/>
              </a:rPr>
              <a:t>données</a:t>
            </a:r>
            <a:r>
              <a:rPr lang="en-US" sz="2800" dirty="0" smtClean="0">
                <a:latin typeface="Garamond" panose="02020404030301010803" pitchFamily="18" charset="0"/>
              </a:rPr>
              <a:t> pour les applications </a:t>
            </a:r>
            <a:r>
              <a:rPr lang="en-US" sz="2800" dirty="0" err="1" smtClean="0">
                <a:latin typeface="Garamond" panose="02020404030301010803" pitchFamily="18" charset="0"/>
              </a:rPr>
              <a:t>industrielles</a:t>
            </a:r>
            <a:endParaRPr lang="en-US" sz="2800" dirty="0" smtClean="0">
              <a:latin typeface="Garamond" panose="02020404030301010803" pitchFamily="18" charset="0"/>
            </a:endParaRPr>
          </a:p>
          <a:p>
            <a:pPr algn="ctr"/>
            <a:r>
              <a:rPr lang="en-US" sz="2800" dirty="0" err="1" smtClean="0">
                <a:latin typeface="Garamond" panose="02020404030301010803" pitchFamily="18" charset="0"/>
              </a:rPr>
              <a:t>Représentation</a:t>
            </a:r>
            <a:r>
              <a:rPr lang="en-US" sz="2800" dirty="0" smtClean="0">
                <a:latin typeface="Garamond" panose="02020404030301010803" pitchFamily="18" charset="0"/>
              </a:rPr>
              <a:t> des </a:t>
            </a:r>
            <a:r>
              <a:rPr lang="en-US" sz="2800" dirty="0" err="1" smtClean="0">
                <a:latin typeface="Garamond" panose="02020404030301010803" pitchFamily="18" charset="0"/>
              </a:rPr>
              <a:t>quantités</a:t>
            </a:r>
            <a:r>
              <a:rPr lang="en-US" sz="2800" dirty="0" smtClean="0">
                <a:latin typeface="Garamond" panose="02020404030301010803" pitchFamily="18" charset="0"/>
              </a:rPr>
              <a:t> physiques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5724" y="6375172"/>
            <a:ext cx="8481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A. Zimmermann</a:t>
            </a:r>
            <a:r>
              <a:rPr lang="en-US" sz="1200" dirty="0"/>
              <a:t>, The Unified Code for Units of Measure in RDF: </a:t>
            </a:r>
            <a:r>
              <a:rPr lang="en-US" sz="1200" dirty="0" err="1"/>
              <a:t>cdt:ucum</a:t>
            </a:r>
            <a:r>
              <a:rPr lang="en-US" sz="1200" dirty="0"/>
              <a:t> and other UCUM Datatypes, </a:t>
            </a:r>
            <a:endParaRPr lang="en-US" sz="1200" dirty="0" smtClean="0"/>
          </a:p>
          <a:p>
            <a:r>
              <a:rPr lang="en-US" sz="1200" dirty="0" smtClean="0"/>
              <a:t>In </a:t>
            </a:r>
            <a:r>
              <a:rPr lang="en-US" sz="1200" dirty="0"/>
              <a:t>Proc. Extended Semantic Web </a:t>
            </a:r>
            <a:r>
              <a:rPr lang="en-US" sz="1200" dirty="0" smtClean="0"/>
              <a:t>Conference,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66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type="body" idx="4294967295"/>
          </p:nvPr>
        </p:nvSpPr>
        <p:spPr>
          <a:xfrm>
            <a:off x="158824" y="1029300"/>
            <a:ext cx="8882490" cy="4967287"/>
          </a:xfrm>
        </p:spPr>
        <p:txBody>
          <a:bodyPr>
            <a:normAutofit/>
          </a:bodyPr>
          <a:lstStyle/>
          <a:p>
            <a:r>
              <a:rPr lang="fr-FR" sz="2400" dirty="0" smtClean="0">
                <a:solidFill>
                  <a:srgbClr val="C00000"/>
                </a:solidFill>
              </a:rPr>
              <a:t>CDT</a:t>
            </a:r>
            <a:r>
              <a:rPr lang="fr-FR" sz="2400" dirty="0" smtClean="0"/>
              <a:t>: Custom </a:t>
            </a:r>
            <a:r>
              <a:rPr lang="fr-FR" sz="2400" dirty="0" err="1" smtClean="0"/>
              <a:t>Datatypes</a:t>
            </a:r>
            <a:endParaRPr lang="fr-FR" sz="2400" dirty="0"/>
          </a:p>
          <a:p>
            <a:pPr lvl="1"/>
            <a:r>
              <a:rPr lang="fr-FR" sz="2000" dirty="0" smtClean="0"/>
              <a:t>Simplifie la représentation des quantités physiques, et l’échange de ces représentations</a:t>
            </a:r>
          </a:p>
          <a:p>
            <a:endParaRPr lang="en-US" dirty="0" smtClean="0"/>
          </a:p>
          <a:p>
            <a:r>
              <a:rPr lang="en-US" dirty="0" err="1" smtClean="0"/>
              <a:t>Requêtes</a:t>
            </a:r>
            <a:r>
              <a:rPr lang="en-US" dirty="0" smtClean="0"/>
              <a:t> </a:t>
            </a:r>
            <a:r>
              <a:rPr lang="en-US" dirty="0"/>
              <a:t>plus simples, </a:t>
            </a:r>
            <a:r>
              <a:rPr lang="en-US" dirty="0" err="1"/>
              <a:t>exécution</a:t>
            </a:r>
            <a:r>
              <a:rPr lang="en-US" dirty="0"/>
              <a:t> plus </a:t>
            </a:r>
            <a:r>
              <a:rPr lang="en-US" dirty="0" err="1"/>
              <a:t>rapide</a:t>
            </a:r>
            <a:endParaRPr lang="en-US" dirty="0"/>
          </a:p>
          <a:p>
            <a:r>
              <a:rPr lang="en-US" dirty="0" err="1"/>
              <a:t>Moins</a:t>
            </a:r>
            <a:r>
              <a:rPr lang="en-US" dirty="0"/>
              <a:t> de charge cognitive pour </a:t>
            </a:r>
            <a:r>
              <a:rPr lang="en-US" dirty="0" err="1"/>
              <a:t>l’expert</a:t>
            </a:r>
            <a:r>
              <a:rPr lang="en-US" dirty="0"/>
              <a:t> qui </a:t>
            </a:r>
            <a:r>
              <a:rPr lang="en-US" dirty="0" err="1"/>
              <a:t>écrit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règles</a:t>
            </a:r>
            <a:r>
              <a:rPr lang="en-US" dirty="0"/>
              <a:t> </a:t>
            </a:r>
          </a:p>
          <a:p>
            <a:pPr lvl="1"/>
            <a:endParaRPr lang="fr-FR" sz="2000" dirty="0" smtClean="0"/>
          </a:p>
          <a:p>
            <a:endParaRPr lang="fr-FR" sz="2400" dirty="0" smtClean="0"/>
          </a:p>
          <a:p>
            <a:pPr lvl="1"/>
            <a:endParaRPr lang="en-US" sz="2000" dirty="0" smtClean="0"/>
          </a:p>
          <a:p>
            <a:pPr lvl="1"/>
            <a:endParaRPr lang="fr-FR" sz="2000" dirty="0"/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868619" y="6551537"/>
            <a:ext cx="2431706" cy="380480"/>
          </a:xfrm>
          <a:prstGeom prst="roundRect">
            <a:avLst>
              <a:gd name="adj" fmla="val 13971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19532" tIns="101696" rIns="19532" bIns="-67797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19531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769" i="1" dirty="0">
                <a:solidFill>
                  <a:schemeClr val="accent5"/>
                </a:solidFill>
                <a:latin typeface="+mj-lt"/>
                <a:ea typeface="Meslo LG L" panose="020B0609030804020204" pitchFamily="49" charset="0"/>
                <a:cs typeface="Meslo LG L" panose="020B0609030804020204" pitchFamily="49" charset="0"/>
              </a:rPr>
              <a:t>Figure 1. </a:t>
            </a:r>
            <a:r>
              <a:rPr lang="fr-FR" altLang="fr-FR" sz="769" i="1" dirty="0" err="1">
                <a:solidFill>
                  <a:schemeClr val="accent5"/>
                </a:solidFill>
                <a:latin typeface="+mj-lt"/>
                <a:ea typeface="Meslo LG L" panose="020B0609030804020204" pitchFamily="49" charset="0"/>
                <a:cs typeface="Meslo LG L" panose="020B0609030804020204" pitchFamily="49" charset="0"/>
              </a:rPr>
              <a:t>Two</a:t>
            </a:r>
            <a:r>
              <a:rPr lang="fr-FR" altLang="fr-FR" sz="769" i="1" dirty="0">
                <a:solidFill>
                  <a:schemeClr val="accent5"/>
                </a:solidFill>
                <a:latin typeface="+mj-lt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US" altLang="fr-FR" sz="769" i="1" dirty="0" err="1">
                <a:solidFill>
                  <a:schemeClr val="accent5"/>
                </a:solidFill>
                <a:latin typeface="+mj-lt"/>
                <a:ea typeface="Meslo LG L" panose="020B0609030804020204" pitchFamily="49" charset="0"/>
                <a:cs typeface="Meslo LG L" panose="020B0609030804020204" pitchFamily="49" charset="0"/>
              </a:rPr>
              <a:t>cdt:ucum</a:t>
            </a:r>
            <a:r>
              <a:rPr lang="en-US" altLang="fr-FR" sz="769" i="1" dirty="0">
                <a:solidFill>
                  <a:schemeClr val="accent5"/>
                </a:solidFill>
                <a:latin typeface="+mj-lt"/>
                <a:ea typeface="Meslo LG L" panose="020B0609030804020204" pitchFamily="49" charset="0"/>
                <a:cs typeface="Meslo LG L" panose="020B0609030804020204" pitchFamily="49" charset="0"/>
              </a:rPr>
              <a:t> adopters sitting at a table</a:t>
            </a:r>
            <a:endParaRPr lang="fr-FR" altLang="fr-FR" sz="769" i="1" dirty="0">
              <a:solidFill>
                <a:schemeClr val="accent5"/>
              </a:solidFill>
              <a:latin typeface="+mj-lt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40482" y="6616034"/>
            <a:ext cx="7340920" cy="4078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19531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@</a:t>
            </a:r>
            <a:r>
              <a:rPr lang="fr-FR" altLang="fr-FR" sz="1025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prefix</a:t>
            </a:r>
            <a: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fr-FR" altLang="fr-FR" sz="1025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cdt</a:t>
            </a:r>
            <a: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: &lt;</a:t>
            </a:r>
            <a: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  <a:hlinkClick r:id="rId2"/>
              </a:rPr>
              <a:t>http://w3id.org/lindt/custom_datatypes</a:t>
            </a:r>
            <a:r>
              <a:rPr lang="fr-FR" altLang="fr-FR" sz="1025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  <a:hlinkClick r:id="rId2"/>
              </a:rPr>
              <a:t>#</a:t>
            </a:r>
            <a:r>
              <a:rPr lang="fr-FR" altLang="fr-FR" sz="1025" dirty="0" smtClean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&gt;. </a:t>
            </a:r>
            <a: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/>
            </a:r>
            <a:br>
              <a:rPr lang="fr-FR" altLang="fr-FR" sz="1025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</a:br>
            <a:endParaRPr lang="fr-FR" altLang="fr-FR" sz="1025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A0580-9EC1-4693-AE80-F8FA8A20CA30}" type="slidenum">
              <a:rPr lang="en-US" smtClean="0"/>
              <a:t>14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" y="3547392"/>
            <a:ext cx="4049733" cy="12999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807" y="3602720"/>
            <a:ext cx="4418482" cy="272547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3792870" y="2896558"/>
            <a:ext cx="712379" cy="69882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2800" b="1" dirty="0" smtClean="0"/>
              <a:t>vs</a:t>
            </a:r>
            <a:endParaRPr lang="en-US" sz="28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4704244" y="3015140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QUDT</a:t>
            </a:r>
            <a:endParaRPr lang="en-US" sz="2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724" y="6375172"/>
            <a:ext cx="848180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 </a:t>
            </a:r>
            <a:r>
              <a:rPr lang="en-US" sz="1200" dirty="0"/>
              <a:t>and </a:t>
            </a:r>
            <a:r>
              <a:rPr lang="en-US" sz="1200" dirty="0" smtClean="0"/>
              <a:t>A. Zimmermann</a:t>
            </a:r>
            <a:r>
              <a:rPr lang="en-US" sz="1200" dirty="0"/>
              <a:t>, The Unified Code for Units of Measure in RDF: </a:t>
            </a:r>
            <a:r>
              <a:rPr lang="en-US" sz="1200" dirty="0" err="1"/>
              <a:t>cdt:ucum</a:t>
            </a:r>
            <a:r>
              <a:rPr lang="en-US" sz="1200" dirty="0"/>
              <a:t> and other UCUM Datatypes, </a:t>
            </a:r>
            <a:endParaRPr lang="en-US" sz="1200" dirty="0" smtClean="0"/>
          </a:p>
          <a:p>
            <a:r>
              <a:rPr lang="en-US" sz="1200" dirty="0" smtClean="0"/>
              <a:t>In </a:t>
            </a:r>
            <a:r>
              <a:rPr lang="en-US" sz="1200" dirty="0"/>
              <a:t>Proc. Extended Semantic Web </a:t>
            </a:r>
            <a:r>
              <a:rPr lang="en-US" sz="1200" dirty="0" smtClean="0"/>
              <a:t>Conference, 2018</a:t>
            </a:r>
            <a:endParaRPr lang="en-US" sz="1200" dirty="0"/>
          </a:p>
        </p:txBody>
      </p:sp>
      <p:sp>
        <p:nvSpPr>
          <p:cNvPr id="41" name="ZoneTexte 40"/>
          <p:cNvSpPr txBox="1"/>
          <p:nvPr/>
        </p:nvSpPr>
        <p:spPr>
          <a:xfrm>
            <a:off x="32923" y="3015140"/>
            <a:ext cx="3744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CDT </a:t>
            </a:r>
            <a:r>
              <a:rPr lang="fr-FR" sz="2400" dirty="0">
                <a:hlinkClick r:id="rId5"/>
              </a:rPr>
              <a:t>https://w3id.org/lindt</a:t>
            </a:r>
            <a:r>
              <a:rPr lang="fr-FR" sz="2400" dirty="0" smtClean="0">
                <a:hlinkClick r:id="rId5"/>
              </a:rPr>
              <a:t>/</a:t>
            </a:r>
            <a:endParaRPr lang="en-US" sz="2400" dirty="0">
              <a:solidFill>
                <a:prstClr val="black"/>
              </a:solidFill>
              <a:latin typeface="Garamond"/>
            </a:endParaRPr>
          </a:p>
        </p:txBody>
      </p:sp>
      <p:sp>
        <p:nvSpPr>
          <p:cNvPr id="42" name="Titre 1"/>
          <p:cNvSpPr txBox="1">
            <a:spLocks/>
          </p:cNvSpPr>
          <p:nvPr/>
        </p:nvSpPr>
        <p:spPr>
          <a:xfrm>
            <a:off x="-75332" y="0"/>
            <a:ext cx="9219332" cy="941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>
                <a:latin typeface="Garamond" panose="02020404030301010803" pitchFamily="18" charset="0"/>
              </a:rPr>
              <a:t>Types de </a:t>
            </a:r>
            <a:r>
              <a:rPr lang="en-US" sz="2800" dirty="0" err="1" smtClean="0">
                <a:latin typeface="Garamond" panose="02020404030301010803" pitchFamily="18" charset="0"/>
              </a:rPr>
              <a:t>données</a:t>
            </a:r>
            <a:r>
              <a:rPr lang="en-US" sz="2800" dirty="0" smtClean="0">
                <a:latin typeface="Garamond" panose="02020404030301010803" pitchFamily="18" charset="0"/>
              </a:rPr>
              <a:t> pour les applications </a:t>
            </a:r>
            <a:r>
              <a:rPr lang="en-US" sz="2800" dirty="0" err="1" smtClean="0">
                <a:latin typeface="Garamond" panose="02020404030301010803" pitchFamily="18" charset="0"/>
              </a:rPr>
              <a:t>industrielles</a:t>
            </a:r>
            <a:endParaRPr lang="en-US" sz="2800" dirty="0" smtClean="0">
              <a:latin typeface="Garamond" panose="02020404030301010803" pitchFamily="18" charset="0"/>
            </a:endParaRPr>
          </a:p>
          <a:p>
            <a:pPr algn="ctr"/>
            <a:r>
              <a:rPr lang="en-US" sz="2800" dirty="0" err="1" smtClean="0">
                <a:latin typeface="Garamond" panose="02020404030301010803" pitchFamily="18" charset="0"/>
              </a:rPr>
              <a:t>Représentation</a:t>
            </a:r>
            <a:r>
              <a:rPr lang="en-US" sz="2800" dirty="0" smtClean="0">
                <a:latin typeface="Garamond" panose="02020404030301010803" pitchFamily="18" charset="0"/>
              </a:rPr>
              <a:t> des </a:t>
            </a:r>
            <a:r>
              <a:rPr lang="en-US" sz="2800" dirty="0" err="1" smtClean="0">
                <a:latin typeface="Garamond" panose="02020404030301010803" pitchFamily="18" charset="0"/>
              </a:rPr>
              <a:t>quantités</a:t>
            </a:r>
            <a:r>
              <a:rPr lang="en-US" sz="2800" dirty="0" smtClean="0">
                <a:latin typeface="Garamond" panose="02020404030301010803" pitchFamily="18" charset="0"/>
              </a:rPr>
              <a:t> physiques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8824" y="5192912"/>
            <a:ext cx="3811292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/>
              </a:rPr>
              <a:t>DEMO</a:t>
            </a:r>
            <a:endParaRPr lang="fr-FR" sz="2000" dirty="0">
              <a:solidFill>
                <a:prstClr val="black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945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994383" y="2756259"/>
            <a:ext cx="1707172" cy="3609817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2988009" y="2876543"/>
            <a:ext cx="28069" cy="24696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22402" y="4290806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Adapte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r>
              <a:rPr lang="en-US" sz="1600" dirty="0" err="1" smtClean="0">
                <a:solidFill>
                  <a:schemeClr val="accent6"/>
                </a:solidFill>
              </a:rPr>
              <a:t>une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r>
              <a:rPr lang="en-US" sz="1600" dirty="0" err="1" smtClean="0">
                <a:solidFill>
                  <a:schemeClr val="accent6"/>
                </a:solidFill>
              </a:rPr>
              <a:t>représentation</a:t>
            </a:r>
            <a:r>
              <a:rPr lang="en-US" sz="1600" dirty="0" smtClean="0">
                <a:solidFill>
                  <a:schemeClr val="accent6"/>
                </a:solidFill>
              </a:rPr>
              <a:t> du </a:t>
            </a:r>
            <a:r>
              <a:rPr lang="en-US" sz="1600" dirty="0" err="1" smtClean="0">
                <a:solidFill>
                  <a:schemeClr val="accent6"/>
                </a:solidFill>
              </a:rPr>
              <a:t>contenu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85724" y="70853"/>
            <a:ext cx="8986839" cy="645063"/>
          </a:xfrm>
        </p:spPr>
        <p:txBody>
          <a:bodyPr/>
          <a:lstStyle/>
          <a:p>
            <a:r>
              <a:rPr lang="en-US" sz="2800" b="0" dirty="0" smtClean="0"/>
              <a:t>Communication entre agents </a:t>
            </a:r>
            <a:r>
              <a:rPr lang="en-US" sz="2800" b="0" dirty="0" err="1" smtClean="0"/>
              <a:t>hétérogènes</a:t>
            </a:r>
            <a:r>
              <a:rPr lang="en-US" sz="2800" b="0" dirty="0" smtClean="0"/>
              <a:t> sur le Web:</a:t>
            </a:r>
          </a:p>
          <a:p>
            <a:r>
              <a:rPr lang="en-US" sz="2800" b="0" dirty="0" err="1" smtClean="0"/>
              <a:t>Conceptualisation</a:t>
            </a:r>
            <a:r>
              <a:rPr lang="en-US" sz="2800" b="0" dirty="0"/>
              <a:t>, </a:t>
            </a:r>
            <a:r>
              <a:rPr lang="en-US" sz="2800" b="0" dirty="0" err="1"/>
              <a:t>scénarios</a:t>
            </a:r>
            <a:r>
              <a:rPr lang="en-US" sz="2800" b="0" dirty="0"/>
              <a:t>, </a:t>
            </a:r>
            <a:r>
              <a:rPr lang="en-US" sz="2800" b="0" dirty="0" err="1" smtClean="0"/>
              <a:t>défis</a:t>
            </a:r>
            <a:endParaRPr lang="en-US" sz="2800" b="0" dirty="0">
              <a:solidFill>
                <a:schemeClr val="accent1"/>
              </a:solidFill>
            </a:endParaRPr>
          </a:p>
        </p:txBody>
      </p:sp>
      <p:sp>
        <p:nvSpPr>
          <p:cNvPr id="16" name="Pensées 15"/>
          <p:cNvSpPr/>
          <p:nvPr/>
        </p:nvSpPr>
        <p:spPr>
          <a:xfrm>
            <a:off x="2102220" y="1543875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517586" y="2756259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575693" y="2453136"/>
            <a:ext cx="1244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destinataire</a:t>
            </a:r>
            <a:endParaRPr lang="en-US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390952" y="2791535"/>
            <a:ext cx="914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medium</a:t>
            </a:r>
            <a:endParaRPr lang="en-US" sz="1200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996116" y="5726440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720082" y="1543875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429" y="5395430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227" y="5346210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613054" y="2876543"/>
            <a:ext cx="7000" cy="246362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759537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591429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73607" y="4244313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Transmission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du message via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776" y="5340163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358086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0264" y="4444337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Décode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br>
              <a:rPr lang="en-US" sz="1600" dirty="0" smtClean="0">
                <a:solidFill>
                  <a:schemeClr val="accent6"/>
                </a:solidFill>
              </a:rPr>
            </a:br>
            <a:r>
              <a:rPr lang="en-US" sz="1600" dirty="0" err="1" smtClean="0">
                <a:solidFill>
                  <a:schemeClr val="accent6"/>
                </a:solidFill>
              </a:rPr>
              <a:t>accède</a:t>
            </a:r>
            <a:r>
              <a:rPr lang="en-US" sz="1600" dirty="0" smtClean="0">
                <a:solidFill>
                  <a:schemeClr val="accent6"/>
                </a:solidFill>
              </a:rPr>
              <a:t> au </a:t>
            </a:r>
            <a:r>
              <a:rPr lang="en-US" sz="1600" dirty="0" err="1" smtClean="0">
                <a:solidFill>
                  <a:schemeClr val="accent6"/>
                </a:solidFill>
              </a:rPr>
              <a:t>sens</a:t>
            </a:r>
            <a:endParaRPr lang="en-US" sz="1600" dirty="0" smtClean="0">
              <a:solidFill>
                <a:schemeClr val="accent6"/>
              </a:solidFill>
            </a:endParaRPr>
          </a:p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raisonne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" y="2744095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684457" y="2453136"/>
            <a:ext cx="1141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expéditeur</a:t>
            </a:r>
            <a:endParaRPr lang="en-US" sz="1200" dirty="0">
              <a:solidFill>
                <a:schemeClr val="accent6"/>
              </a:solidFill>
            </a:endParaRPr>
          </a:p>
        </p:txBody>
      </p:sp>
      <p:pic>
        <p:nvPicPr>
          <p:cNvPr id="31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83" y="1780137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40" y="1822274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2534785" y="3814199"/>
            <a:ext cx="977950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STTL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769440" y="3744953"/>
            <a:ext cx="1685751" cy="707886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SPARQL-Generate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724" y="6488743"/>
            <a:ext cx="81552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/>
              <a:t>Lefrançois</a:t>
            </a:r>
            <a:r>
              <a:rPr lang="en-US" sz="1200" dirty="0"/>
              <a:t>, RDF presentation and correct content conveyance for legacy services and the web of things. IOT </a:t>
            </a:r>
            <a:r>
              <a:rPr lang="en-US" sz="1200" dirty="0" smtClean="0"/>
              <a:t>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968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/>
        </p:nvGrpSpPr>
        <p:grpSpPr>
          <a:xfrm>
            <a:off x="191870" y="955178"/>
            <a:ext cx="8571130" cy="4623647"/>
            <a:chOff x="191870" y="955178"/>
            <a:chExt cx="8571130" cy="4623647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191870" y="2558473"/>
              <a:ext cx="85711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654" y="1077941"/>
              <a:ext cx="657225" cy="514350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601" y="1362996"/>
              <a:ext cx="657225" cy="51435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716" y="1439638"/>
              <a:ext cx="657225" cy="51435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64" y="955178"/>
              <a:ext cx="657225" cy="514350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799" y="1514737"/>
              <a:ext cx="657225" cy="51435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75" y="1084811"/>
              <a:ext cx="657225" cy="51435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56" y="3647085"/>
              <a:ext cx="628650" cy="771525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599" y="3564476"/>
              <a:ext cx="676275" cy="828675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3755" y="4062385"/>
              <a:ext cx="581025" cy="723900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629" y="2823166"/>
              <a:ext cx="581025" cy="742950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95" y="3722062"/>
              <a:ext cx="561975" cy="723900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7694" y="3296145"/>
              <a:ext cx="561975" cy="714375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8550" y="4113532"/>
              <a:ext cx="552450" cy="695325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944" y="4277302"/>
              <a:ext cx="561975" cy="70485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5437" y="3420134"/>
              <a:ext cx="561975" cy="714375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9868" y="4636651"/>
              <a:ext cx="552450" cy="714375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7862" y="4854925"/>
              <a:ext cx="571500" cy="723900"/>
            </a:xfrm>
            <a:prstGeom prst="rect">
              <a:avLst/>
            </a:prstGeom>
          </p:spPr>
        </p:pic>
        <p:sp>
          <p:nvSpPr>
            <p:cNvPr id="33" name="Forme libre 32"/>
            <p:cNvSpPr/>
            <p:nvPr/>
          </p:nvSpPr>
          <p:spPr>
            <a:xfrm>
              <a:off x="5832056" y="2030625"/>
              <a:ext cx="738910" cy="1339272"/>
            </a:xfrm>
            <a:custGeom>
              <a:avLst/>
              <a:gdLst>
                <a:gd name="connsiteX0" fmla="*/ 0 w 738910"/>
                <a:gd name="connsiteY0" fmla="*/ 1339272 h 1339272"/>
                <a:gd name="connsiteX1" fmla="*/ 129310 w 738910"/>
                <a:gd name="connsiteY1" fmla="*/ 794327 h 1339272"/>
                <a:gd name="connsiteX2" fmla="*/ 738910 w 738910"/>
                <a:gd name="connsiteY2" fmla="*/ 0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910" h="1339272">
                  <a:moveTo>
                    <a:pt x="0" y="1339272"/>
                  </a:moveTo>
                  <a:cubicBezTo>
                    <a:pt x="3079" y="1178405"/>
                    <a:pt x="6158" y="1017539"/>
                    <a:pt x="129310" y="794327"/>
                  </a:cubicBezTo>
                  <a:cubicBezTo>
                    <a:pt x="252462" y="571115"/>
                    <a:pt x="495686" y="285557"/>
                    <a:pt x="73891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4" name="Forme libre 33"/>
            <p:cNvSpPr/>
            <p:nvPr/>
          </p:nvSpPr>
          <p:spPr>
            <a:xfrm>
              <a:off x="6805919" y="2029087"/>
              <a:ext cx="602762" cy="1100308"/>
            </a:xfrm>
            <a:custGeom>
              <a:avLst/>
              <a:gdLst>
                <a:gd name="connsiteX0" fmla="*/ 655782 w 655782"/>
                <a:gd name="connsiteY0" fmla="*/ 1477818 h 1477818"/>
                <a:gd name="connsiteX1" fmla="*/ 461818 w 655782"/>
                <a:gd name="connsiteY1" fmla="*/ 914400 h 1477818"/>
                <a:gd name="connsiteX2" fmla="*/ 0 w 655782"/>
                <a:gd name="connsiteY2" fmla="*/ 0 h 14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782" h="1477818">
                  <a:moveTo>
                    <a:pt x="655782" y="1477818"/>
                  </a:moveTo>
                  <a:cubicBezTo>
                    <a:pt x="613448" y="1319260"/>
                    <a:pt x="571115" y="1160703"/>
                    <a:pt x="461818" y="914400"/>
                  </a:cubicBezTo>
                  <a:cubicBezTo>
                    <a:pt x="352521" y="668097"/>
                    <a:pt x="176260" y="334048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5" name="Forme libre 34"/>
            <p:cNvSpPr/>
            <p:nvPr/>
          </p:nvSpPr>
          <p:spPr>
            <a:xfrm>
              <a:off x="7795492" y="1579418"/>
              <a:ext cx="448647" cy="2431102"/>
            </a:xfrm>
            <a:custGeom>
              <a:avLst/>
              <a:gdLst>
                <a:gd name="connsiteX0" fmla="*/ 415637 w 448647"/>
                <a:gd name="connsiteY0" fmla="*/ 1542473 h 1542473"/>
                <a:gd name="connsiteX1" fmla="*/ 406400 w 448647"/>
                <a:gd name="connsiteY1" fmla="*/ 785091 h 1542473"/>
                <a:gd name="connsiteX2" fmla="*/ 0 w 448647"/>
                <a:gd name="connsiteY2" fmla="*/ 0 h 154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647" h="1542473">
                  <a:moveTo>
                    <a:pt x="415637" y="1542473"/>
                  </a:moveTo>
                  <a:cubicBezTo>
                    <a:pt x="445655" y="1292321"/>
                    <a:pt x="475673" y="1042170"/>
                    <a:pt x="406400" y="785091"/>
                  </a:cubicBezTo>
                  <a:cubicBezTo>
                    <a:pt x="337127" y="528012"/>
                    <a:pt x="168563" y="264006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6" name="Forme libre 35"/>
            <p:cNvSpPr/>
            <p:nvPr/>
          </p:nvSpPr>
          <p:spPr>
            <a:xfrm>
              <a:off x="4626929" y="1890444"/>
              <a:ext cx="711200" cy="1745673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790266" y="1872679"/>
              <a:ext cx="517236" cy="1671782"/>
            </a:xfrm>
            <a:custGeom>
              <a:avLst/>
              <a:gdLst>
                <a:gd name="connsiteX0" fmla="*/ 517236 w 517236"/>
                <a:gd name="connsiteY0" fmla="*/ 1671782 h 1671782"/>
                <a:gd name="connsiteX1" fmla="*/ 332509 w 517236"/>
                <a:gd name="connsiteY1" fmla="*/ 775855 h 1671782"/>
                <a:gd name="connsiteX2" fmla="*/ 0 w 517236"/>
                <a:gd name="connsiteY2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36" h="1671782">
                  <a:moveTo>
                    <a:pt x="517236" y="1671782"/>
                  </a:moveTo>
                  <a:cubicBezTo>
                    <a:pt x="467975" y="1363133"/>
                    <a:pt x="418715" y="1054485"/>
                    <a:pt x="332509" y="775855"/>
                  </a:cubicBezTo>
                  <a:cubicBezTo>
                    <a:pt x="246303" y="497225"/>
                    <a:pt x="123151" y="248612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2170547" y="1459346"/>
              <a:ext cx="1219200" cy="2198254"/>
            </a:xfrm>
            <a:custGeom>
              <a:avLst/>
              <a:gdLst>
                <a:gd name="connsiteX0" fmla="*/ 0 w 1219200"/>
                <a:gd name="connsiteY0" fmla="*/ 2198254 h 2198254"/>
                <a:gd name="connsiteX1" fmla="*/ 572654 w 1219200"/>
                <a:gd name="connsiteY1" fmla="*/ 1791854 h 2198254"/>
                <a:gd name="connsiteX2" fmla="*/ 1219200 w 1219200"/>
                <a:gd name="connsiteY2" fmla="*/ 0 h 2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2198254">
                  <a:moveTo>
                    <a:pt x="0" y="2198254"/>
                  </a:moveTo>
                  <a:cubicBezTo>
                    <a:pt x="184727" y="2178242"/>
                    <a:pt x="369454" y="2158230"/>
                    <a:pt x="572654" y="1791854"/>
                  </a:cubicBezTo>
                  <a:cubicBezTo>
                    <a:pt x="775854" y="1425478"/>
                    <a:pt x="997527" y="712739"/>
                    <a:pt x="121920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2710607" y="3094182"/>
              <a:ext cx="457467" cy="1034473"/>
            </a:xfrm>
            <a:custGeom>
              <a:avLst/>
              <a:gdLst>
                <a:gd name="connsiteX0" fmla="*/ 457467 w 457467"/>
                <a:gd name="connsiteY0" fmla="*/ 1034473 h 1034473"/>
                <a:gd name="connsiteX1" fmla="*/ 23358 w 457467"/>
                <a:gd name="connsiteY1" fmla="*/ 572655 h 1034473"/>
                <a:gd name="connsiteX2" fmla="*/ 97249 w 457467"/>
                <a:gd name="connsiteY2" fmla="*/ 0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67" h="1034473">
                  <a:moveTo>
                    <a:pt x="457467" y="1034473"/>
                  </a:moveTo>
                  <a:cubicBezTo>
                    <a:pt x="270430" y="889770"/>
                    <a:pt x="83394" y="745067"/>
                    <a:pt x="23358" y="572655"/>
                  </a:cubicBezTo>
                  <a:cubicBezTo>
                    <a:pt x="-36678" y="400243"/>
                    <a:pt x="30285" y="200121"/>
                    <a:pt x="97249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40" name="Forme libre 39"/>
            <p:cNvSpPr/>
            <p:nvPr/>
          </p:nvSpPr>
          <p:spPr>
            <a:xfrm>
              <a:off x="3248022" y="1902691"/>
              <a:ext cx="520416" cy="1200727"/>
            </a:xfrm>
            <a:custGeom>
              <a:avLst/>
              <a:gdLst>
                <a:gd name="connsiteX0" fmla="*/ 520416 w 520416"/>
                <a:gd name="connsiteY0" fmla="*/ 1200727 h 1200727"/>
                <a:gd name="connsiteX1" fmla="*/ 77070 w 520416"/>
                <a:gd name="connsiteY1" fmla="*/ 877455 h 1200727"/>
                <a:gd name="connsiteX2" fmla="*/ 3179 w 520416"/>
                <a:gd name="connsiteY2" fmla="*/ 0 h 1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16" h="1200727">
                  <a:moveTo>
                    <a:pt x="520416" y="1200727"/>
                  </a:moveTo>
                  <a:cubicBezTo>
                    <a:pt x="341846" y="1139151"/>
                    <a:pt x="163276" y="1077576"/>
                    <a:pt x="77070" y="877455"/>
                  </a:cubicBezTo>
                  <a:cubicBezTo>
                    <a:pt x="-9136" y="677334"/>
                    <a:pt x="-2979" y="338667"/>
                    <a:pt x="3179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41" name="Forme libre 40"/>
            <p:cNvSpPr/>
            <p:nvPr/>
          </p:nvSpPr>
          <p:spPr>
            <a:xfrm>
              <a:off x="4779328" y="1381126"/>
              <a:ext cx="1478273" cy="3473800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A0580-9EC1-4693-AE80-F8FA8A20CA30}" type="slidenum">
              <a:rPr lang="en-US" smtClean="0"/>
              <a:t>16</a:t>
            </a:fld>
            <a:endParaRPr lang="en-US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 bwMode="gray">
          <a:xfrm>
            <a:off x="85725" y="40020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0" dirty="0" smtClean="0"/>
              <a:t>SPARQL-</a:t>
            </a:r>
            <a:r>
              <a:rPr lang="fr-FR" sz="2800" b="0" dirty="0" err="1" smtClean="0"/>
              <a:t>Generate</a:t>
            </a:r>
            <a:r>
              <a:rPr lang="fr-FR" sz="2800" b="0" dirty="0"/>
              <a:t/>
            </a:r>
            <a:br>
              <a:rPr lang="fr-FR" sz="2800" b="0" dirty="0"/>
            </a:br>
            <a:r>
              <a:rPr lang="fr-FR" sz="2800" b="0" dirty="0"/>
              <a:t>Langage d’intégration de données </a:t>
            </a:r>
            <a:r>
              <a:rPr lang="fr-FR" sz="2800" b="0" dirty="0" smtClean="0"/>
              <a:t>hétérogènes</a:t>
            </a:r>
            <a:endParaRPr lang="fr-FR" sz="2800" b="0" dirty="0"/>
          </a:p>
        </p:txBody>
      </p:sp>
      <p:sp>
        <p:nvSpPr>
          <p:cNvPr id="12" name="Rectangle 11"/>
          <p:cNvSpPr/>
          <p:nvPr/>
        </p:nvSpPr>
        <p:spPr>
          <a:xfrm>
            <a:off x="0" y="6169241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/>
              <a:t>Lefrançois</a:t>
            </a:r>
            <a:r>
              <a:rPr lang="en-US" sz="1200" dirty="0"/>
              <a:t>, </a:t>
            </a:r>
            <a:r>
              <a:rPr lang="en-US" sz="1200" dirty="0" smtClean="0"/>
              <a:t>,A.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Tutoriel </a:t>
            </a:r>
            <a:r>
              <a:rPr lang="fr-FR" sz="1200" dirty="0"/>
              <a:t>à ESWC </a:t>
            </a:r>
            <a:r>
              <a:rPr lang="fr-FR" sz="1200" dirty="0" smtClean="0"/>
              <a:t>2018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59267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/>
        </p:nvGrpSpPr>
        <p:grpSpPr>
          <a:xfrm>
            <a:off x="191870" y="955178"/>
            <a:ext cx="8571130" cy="4623647"/>
            <a:chOff x="191870" y="955178"/>
            <a:chExt cx="8571130" cy="4623647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191870" y="2558473"/>
              <a:ext cx="85711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654" y="1077941"/>
              <a:ext cx="657225" cy="514350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601" y="1362996"/>
              <a:ext cx="657225" cy="51435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716" y="1439638"/>
              <a:ext cx="657225" cy="51435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64" y="955178"/>
              <a:ext cx="657225" cy="514350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799" y="1514737"/>
              <a:ext cx="657225" cy="51435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75" y="1084811"/>
              <a:ext cx="657225" cy="51435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56" y="3647085"/>
              <a:ext cx="628650" cy="771525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599" y="3564476"/>
              <a:ext cx="676275" cy="828675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3755" y="4062385"/>
              <a:ext cx="581025" cy="723900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629" y="2823166"/>
              <a:ext cx="581025" cy="742950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95" y="3722062"/>
              <a:ext cx="561975" cy="723900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7694" y="3296145"/>
              <a:ext cx="561975" cy="714375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8550" y="4113532"/>
              <a:ext cx="552450" cy="695325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944" y="4277302"/>
              <a:ext cx="561975" cy="70485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5437" y="3420134"/>
              <a:ext cx="561975" cy="714375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9868" y="4636651"/>
              <a:ext cx="552450" cy="714375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7862" y="4854925"/>
              <a:ext cx="571500" cy="723900"/>
            </a:xfrm>
            <a:prstGeom prst="rect">
              <a:avLst/>
            </a:prstGeom>
          </p:spPr>
        </p:pic>
        <p:sp>
          <p:nvSpPr>
            <p:cNvPr id="33" name="Forme libre 32"/>
            <p:cNvSpPr/>
            <p:nvPr/>
          </p:nvSpPr>
          <p:spPr>
            <a:xfrm>
              <a:off x="5832056" y="2030625"/>
              <a:ext cx="738910" cy="1339272"/>
            </a:xfrm>
            <a:custGeom>
              <a:avLst/>
              <a:gdLst>
                <a:gd name="connsiteX0" fmla="*/ 0 w 738910"/>
                <a:gd name="connsiteY0" fmla="*/ 1339272 h 1339272"/>
                <a:gd name="connsiteX1" fmla="*/ 129310 w 738910"/>
                <a:gd name="connsiteY1" fmla="*/ 794327 h 1339272"/>
                <a:gd name="connsiteX2" fmla="*/ 738910 w 738910"/>
                <a:gd name="connsiteY2" fmla="*/ 0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910" h="1339272">
                  <a:moveTo>
                    <a:pt x="0" y="1339272"/>
                  </a:moveTo>
                  <a:cubicBezTo>
                    <a:pt x="3079" y="1178405"/>
                    <a:pt x="6158" y="1017539"/>
                    <a:pt x="129310" y="794327"/>
                  </a:cubicBezTo>
                  <a:cubicBezTo>
                    <a:pt x="252462" y="571115"/>
                    <a:pt x="495686" y="285557"/>
                    <a:pt x="73891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4" name="Forme libre 33"/>
            <p:cNvSpPr/>
            <p:nvPr/>
          </p:nvSpPr>
          <p:spPr>
            <a:xfrm>
              <a:off x="6805919" y="2029087"/>
              <a:ext cx="602762" cy="1100308"/>
            </a:xfrm>
            <a:custGeom>
              <a:avLst/>
              <a:gdLst>
                <a:gd name="connsiteX0" fmla="*/ 655782 w 655782"/>
                <a:gd name="connsiteY0" fmla="*/ 1477818 h 1477818"/>
                <a:gd name="connsiteX1" fmla="*/ 461818 w 655782"/>
                <a:gd name="connsiteY1" fmla="*/ 914400 h 1477818"/>
                <a:gd name="connsiteX2" fmla="*/ 0 w 655782"/>
                <a:gd name="connsiteY2" fmla="*/ 0 h 14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782" h="1477818">
                  <a:moveTo>
                    <a:pt x="655782" y="1477818"/>
                  </a:moveTo>
                  <a:cubicBezTo>
                    <a:pt x="613448" y="1319260"/>
                    <a:pt x="571115" y="1160703"/>
                    <a:pt x="461818" y="914400"/>
                  </a:cubicBezTo>
                  <a:cubicBezTo>
                    <a:pt x="352521" y="668097"/>
                    <a:pt x="176260" y="334048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5" name="Forme libre 34"/>
            <p:cNvSpPr/>
            <p:nvPr/>
          </p:nvSpPr>
          <p:spPr>
            <a:xfrm>
              <a:off x="7795492" y="1579418"/>
              <a:ext cx="448647" cy="2431102"/>
            </a:xfrm>
            <a:custGeom>
              <a:avLst/>
              <a:gdLst>
                <a:gd name="connsiteX0" fmla="*/ 415637 w 448647"/>
                <a:gd name="connsiteY0" fmla="*/ 1542473 h 1542473"/>
                <a:gd name="connsiteX1" fmla="*/ 406400 w 448647"/>
                <a:gd name="connsiteY1" fmla="*/ 785091 h 1542473"/>
                <a:gd name="connsiteX2" fmla="*/ 0 w 448647"/>
                <a:gd name="connsiteY2" fmla="*/ 0 h 154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647" h="1542473">
                  <a:moveTo>
                    <a:pt x="415637" y="1542473"/>
                  </a:moveTo>
                  <a:cubicBezTo>
                    <a:pt x="445655" y="1292321"/>
                    <a:pt x="475673" y="1042170"/>
                    <a:pt x="406400" y="785091"/>
                  </a:cubicBezTo>
                  <a:cubicBezTo>
                    <a:pt x="337127" y="528012"/>
                    <a:pt x="168563" y="264006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6" name="Forme libre 35"/>
            <p:cNvSpPr/>
            <p:nvPr/>
          </p:nvSpPr>
          <p:spPr>
            <a:xfrm>
              <a:off x="4626929" y="1890444"/>
              <a:ext cx="711200" cy="1745673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790266" y="1872679"/>
              <a:ext cx="517236" cy="1671782"/>
            </a:xfrm>
            <a:custGeom>
              <a:avLst/>
              <a:gdLst>
                <a:gd name="connsiteX0" fmla="*/ 517236 w 517236"/>
                <a:gd name="connsiteY0" fmla="*/ 1671782 h 1671782"/>
                <a:gd name="connsiteX1" fmla="*/ 332509 w 517236"/>
                <a:gd name="connsiteY1" fmla="*/ 775855 h 1671782"/>
                <a:gd name="connsiteX2" fmla="*/ 0 w 517236"/>
                <a:gd name="connsiteY2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36" h="1671782">
                  <a:moveTo>
                    <a:pt x="517236" y="1671782"/>
                  </a:moveTo>
                  <a:cubicBezTo>
                    <a:pt x="467975" y="1363133"/>
                    <a:pt x="418715" y="1054485"/>
                    <a:pt x="332509" y="775855"/>
                  </a:cubicBezTo>
                  <a:cubicBezTo>
                    <a:pt x="246303" y="497225"/>
                    <a:pt x="123151" y="248612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2170547" y="1459346"/>
              <a:ext cx="1219200" cy="2198254"/>
            </a:xfrm>
            <a:custGeom>
              <a:avLst/>
              <a:gdLst>
                <a:gd name="connsiteX0" fmla="*/ 0 w 1219200"/>
                <a:gd name="connsiteY0" fmla="*/ 2198254 h 2198254"/>
                <a:gd name="connsiteX1" fmla="*/ 572654 w 1219200"/>
                <a:gd name="connsiteY1" fmla="*/ 1791854 h 2198254"/>
                <a:gd name="connsiteX2" fmla="*/ 1219200 w 1219200"/>
                <a:gd name="connsiteY2" fmla="*/ 0 h 2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2198254">
                  <a:moveTo>
                    <a:pt x="0" y="2198254"/>
                  </a:moveTo>
                  <a:cubicBezTo>
                    <a:pt x="184727" y="2178242"/>
                    <a:pt x="369454" y="2158230"/>
                    <a:pt x="572654" y="1791854"/>
                  </a:cubicBezTo>
                  <a:cubicBezTo>
                    <a:pt x="775854" y="1425478"/>
                    <a:pt x="997527" y="712739"/>
                    <a:pt x="121920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2710607" y="3094182"/>
              <a:ext cx="457467" cy="1034473"/>
            </a:xfrm>
            <a:custGeom>
              <a:avLst/>
              <a:gdLst>
                <a:gd name="connsiteX0" fmla="*/ 457467 w 457467"/>
                <a:gd name="connsiteY0" fmla="*/ 1034473 h 1034473"/>
                <a:gd name="connsiteX1" fmla="*/ 23358 w 457467"/>
                <a:gd name="connsiteY1" fmla="*/ 572655 h 1034473"/>
                <a:gd name="connsiteX2" fmla="*/ 97249 w 457467"/>
                <a:gd name="connsiteY2" fmla="*/ 0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67" h="1034473">
                  <a:moveTo>
                    <a:pt x="457467" y="1034473"/>
                  </a:moveTo>
                  <a:cubicBezTo>
                    <a:pt x="270430" y="889770"/>
                    <a:pt x="83394" y="745067"/>
                    <a:pt x="23358" y="572655"/>
                  </a:cubicBezTo>
                  <a:cubicBezTo>
                    <a:pt x="-36678" y="400243"/>
                    <a:pt x="30285" y="200121"/>
                    <a:pt x="97249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40" name="Forme libre 39"/>
            <p:cNvSpPr/>
            <p:nvPr/>
          </p:nvSpPr>
          <p:spPr>
            <a:xfrm>
              <a:off x="3248022" y="1902691"/>
              <a:ext cx="520416" cy="1200727"/>
            </a:xfrm>
            <a:custGeom>
              <a:avLst/>
              <a:gdLst>
                <a:gd name="connsiteX0" fmla="*/ 520416 w 520416"/>
                <a:gd name="connsiteY0" fmla="*/ 1200727 h 1200727"/>
                <a:gd name="connsiteX1" fmla="*/ 77070 w 520416"/>
                <a:gd name="connsiteY1" fmla="*/ 877455 h 1200727"/>
                <a:gd name="connsiteX2" fmla="*/ 3179 w 520416"/>
                <a:gd name="connsiteY2" fmla="*/ 0 h 1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16" h="1200727">
                  <a:moveTo>
                    <a:pt x="520416" y="1200727"/>
                  </a:moveTo>
                  <a:cubicBezTo>
                    <a:pt x="341846" y="1139151"/>
                    <a:pt x="163276" y="1077576"/>
                    <a:pt x="77070" y="877455"/>
                  </a:cubicBezTo>
                  <a:cubicBezTo>
                    <a:pt x="-9136" y="677334"/>
                    <a:pt x="-2979" y="338667"/>
                    <a:pt x="3179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41" name="Forme libre 40"/>
            <p:cNvSpPr/>
            <p:nvPr/>
          </p:nvSpPr>
          <p:spPr>
            <a:xfrm>
              <a:off x="4779328" y="1381126"/>
              <a:ext cx="1478273" cy="3473800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A0580-9EC1-4693-AE80-F8FA8A20CA30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28832" y="1859456"/>
            <a:ext cx="8134168" cy="40934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dirty="0">
                <a:hlinkClick r:id="rId14"/>
              </a:rPr>
              <a:t>https://w3id.org/sparql-generate</a:t>
            </a:r>
            <a:r>
              <a:rPr lang="fr-FR" sz="2000" dirty="0" smtClean="0">
                <a:hlinkClick r:id="rId14"/>
              </a:rPr>
              <a:t>/</a:t>
            </a:r>
            <a:endParaRPr lang="en-US" sz="2000" dirty="0" smtClean="0">
              <a:solidFill>
                <a:prstClr val="black"/>
              </a:solidFill>
              <a:latin typeface="Garamond"/>
            </a:endParaRP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Garamond"/>
            </a:endParaRPr>
          </a:p>
          <a:p>
            <a:pPr lvl="0">
              <a:defRPr/>
            </a:pP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Requête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et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génère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à la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fois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du RDF et des documents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hétérogènes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.</a:t>
            </a:r>
          </a:p>
          <a:p>
            <a:pPr lvl="0">
              <a:defRPr/>
            </a:pPr>
            <a:endParaRPr lang="en-US" sz="2000" dirty="0" smtClean="0">
              <a:solidFill>
                <a:prstClr val="black"/>
              </a:solidFill>
              <a:latin typeface="Garamond"/>
            </a:endParaRPr>
          </a:p>
          <a:p>
            <a:pPr lvl="0">
              <a:defRPr/>
            </a:pP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Génére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du RDF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ou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du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texte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à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partir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de documents </a:t>
            </a:r>
            <a:br>
              <a:rPr lang="en-US" sz="2000" dirty="0" smtClean="0">
                <a:solidFill>
                  <a:prstClr val="black"/>
                </a:solidFill>
                <a:latin typeface="Garamond"/>
              </a:rPr>
            </a:b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		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en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XML, JSON, CSV,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GeoJSON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, HTML, CBOR,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texte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, …</a:t>
            </a: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</a:endParaRPr>
          </a:p>
          <a:p>
            <a:pPr lvl="0"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Génère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 des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 flux de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 RDF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ou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 de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texte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 à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partir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 de flux de documents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		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gros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 documents CSV, flux MQTT,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WebSocket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</a:rPr>
              <a:t>, …</a:t>
            </a:r>
          </a:p>
          <a:p>
            <a:pPr lvl="0"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Implémentation open-source </a:t>
            </a:r>
            <a:r>
              <a:rPr lang="en-US" sz="2000" dirty="0" err="1">
                <a:solidFill>
                  <a:prstClr val="black"/>
                </a:solidFill>
                <a:latin typeface="Garamond"/>
              </a:rPr>
              <a:t>Licence</a:t>
            </a:r>
            <a:r>
              <a:rPr lang="en-US" sz="2000" dirty="0">
                <a:solidFill>
                  <a:prstClr val="black"/>
                </a:solidFill>
                <a:latin typeface="Garamond"/>
              </a:rPr>
              <a:t> Apache 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2.0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(financée par ITEA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, ANR, ENGIE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)</a:t>
            </a:r>
          </a:p>
          <a:p>
            <a:pPr>
              <a:defRPr/>
            </a:pPr>
            <a:r>
              <a:rPr lang="fr-FR" sz="2000" b="1" dirty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Expressif, performant, </a:t>
            </a: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extensible à d’autres formats</a:t>
            </a:r>
            <a:endParaRPr lang="fr-FR" sz="2000" dirty="0">
              <a:solidFill>
                <a:prstClr val="black"/>
              </a:solidFill>
              <a:latin typeface="Garamond"/>
            </a:endParaRPr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 bwMode="gray">
          <a:xfrm>
            <a:off x="85725" y="40020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0" dirty="0" smtClean="0"/>
              <a:t>SPARQL-</a:t>
            </a:r>
            <a:r>
              <a:rPr lang="fr-FR" sz="2800" b="0" dirty="0" err="1" smtClean="0"/>
              <a:t>Generate</a:t>
            </a:r>
            <a:r>
              <a:rPr lang="fr-FR" sz="2800" b="0" dirty="0"/>
              <a:t/>
            </a:r>
            <a:br>
              <a:rPr lang="fr-FR" sz="2800" b="0" dirty="0"/>
            </a:br>
            <a:r>
              <a:rPr lang="fr-FR" sz="2800" b="0" dirty="0"/>
              <a:t>Langage d’intégration de données </a:t>
            </a:r>
            <a:r>
              <a:rPr lang="fr-FR" sz="2800" b="0" dirty="0" smtClean="0"/>
              <a:t>hétérogènes</a:t>
            </a:r>
            <a:endParaRPr lang="fr-FR" sz="2800" b="0" dirty="0"/>
          </a:p>
        </p:txBody>
      </p:sp>
      <p:sp>
        <p:nvSpPr>
          <p:cNvPr id="12" name="Rectangle 11"/>
          <p:cNvSpPr/>
          <p:nvPr/>
        </p:nvSpPr>
        <p:spPr>
          <a:xfrm>
            <a:off x="0" y="6169241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/>
              <a:t>Lefrançois</a:t>
            </a:r>
            <a:r>
              <a:rPr lang="en-US" sz="1200" dirty="0"/>
              <a:t>, </a:t>
            </a:r>
            <a:r>
              <a:rPr lang="en-US" sz="1200" dirty="0" smtClean="0"/>
              <a:t>,A.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Tutoriel </a:t>
            </a:r>
            <a:r>
              <a:rPr lang="fr-FR" sz="1200" dirty="0"/>
              <a:t>à ESWC </a:t>
            </a:r>
            <a:r>
              <a:rPr lang="fr-FR" sz="1200" dirty="0" smtClean="0"/>
              <a:t>2018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39670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/>
        </p:nvGrpSpPr>
        <p:grpSpPr>
          <a:xfrm>
            <a:off x="191870" y="955178"/>
            <a:ext cx="8571130" cy="4623647"/>
            <a:chOff x="191870" y="955178"/>
            <a:chExt cx="8571130" cy="4623647"/>
          </a:xfrm>
        </p:grpSpPr>
        <p:cxnSp>
          <p:nvCxnSpPr>
            <p:cNvPr id="15" name="Connecteur droit 14"/>
            <p:cNvCxnSpPr/>
            <p:nvPr/>
          </p:nvCxnSpPr>
          <p:spPr>
            <a:xfrm>
              <a:off x="191870" y="2558473"/>
              <a:ext cx="85711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654" y="1077941"/>
              <a:ext cx="657225" cy="514350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601" y="1362996"/>
              <a:ext cx="657225" cy="51435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716" y="1439638"/>
              <a:ext cx="657225" cy="51435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64" y="955178"/>
              <a:ext cx="657225" cy="514350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799" y="1514737"/>
              <a:ext cx="657225" cy="51435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75" y="1084811"/>
              <a:ext cx="657225" cy="51435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56" y="3647085"/>
              <a:ext cx="628650" cy="771525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599" y="3564476"/>
              <a:ext cx="676275" cy="828675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3755" y="4062385"/>
              <a:ext cx="581025" cy="723900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629" y="2823166"/>
              <a:ext cx="581025" cy="742950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95" y="3722062"/>
              <a:ext cx="561975" cy="723900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7694" y="3296145"/>
              <a:ext cx="561975" cy="714375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8550" y="4113532"/>
              <a:ext cx="552450" cy="695325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944" y="4277302"/>
              <a:ext cx="561975" cy="70485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5437" y="3420134"/>
              <a:ext cx="561975" cy="714375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9868" y="4636651"/>
              <a:ext cx="552450" cy="714375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7862" y="4854925"/>
              <a:ext cx="571500" cy="723900"/>
            </a:xfrm>
            <a:prstGeom prst="rect">
              <a:avLst/>
            </a:prstGeom>
          </p:spPr>
        </p:pic>
        <p:sp>
          <p:nvSpPr>
            <p:cNvPr id="33" name="Forme libre 32"/>
            <p:cNvSpPr/>
            <p:nvPr/>
          </p:nvSpPr>
          <p:spPr>
            <a:xfrm>
              <a:off x="5832056" y="2030625"/>
              <a:ext cx="738910" cy="1339272"/>
            </a:xfrm>
            <a:custGeom>
              <a:avLst/>
              <a:gdLst>
                <a:gd name="connsiteX0" fmla="*/ 0 w 738910"/>
                <a:gd name="connsiteY0" fmla="*/ 1339272 h 1339272"/>
                <a:gd name="connsiteX1" fmla="*/ 129310 w 738910"/>
                <a:gd name="connsiteY1" fmla="*/ 794327 h 1339272"/>
                <a:gd name="connsiteX2" fmla="*/ 738910 w 738910"/>
                <a:gd name="connsiteY2" fmla="*/ 0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910" h="1339272">
                  <a:moveTo>
                    <a:pt x="0" y="1339272"/>
                  </a:moveTo>
                  <a:cubicBezTo>
                    <a:pt x="3079" y="1178405"/>
                    <a:pt x="6158" y="1017539"/>
                    <a:pt x="129310" y="794327"/>
                  </a:cubicBezTo>
                  <a:cubicBezTo>
                    <a:pt x="252462" y="571115"/>
                    <a:pt x="495686" y="285557"/>
                    <a:pt x="73891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4" name="Forme libre 33"/>
            <p:cNvSpPr/>
            <p:nvPr/>
          </p:nvSpPr>
          <p:spPr>
            <a:xfrm>
              <a:off x="6805919" y="2029087"/>
              <a:ext cx="602762" cy="1100308"/>
            </a:xfrm>
            <a:custGeom>
              <a:avLst/>
              <a:gdLst>
                <a:gd name="connsiteX0" fmla="*/ 655782 w 655782"/>
                <a:gd name="connsiteY0" fmla="*/ 1477818 h 1477818"/>
                <a:gd name="connsiteX1" fmla="*/ 461818 w 655782"/>
                <a:gd name="connsiteY1" fmla="*/ 914400 h 1477818"/>
                <a:gd name="connsiteX2" fmla="*/ 0 w 655782"/>
                <a:gd name="connsiteY2" fmla="*/ 0 h 14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782" h="1477818">
                  <a:moveTo>
                    <a:pt x="655782" y="1477818"/>
                  </a:moveTo>
                  <a:cubicBezTo>
                    <a:pt x="613448" y="1319260"/>
                    <a:pt x="571115" y="1160703"/>
                    <a:pt x="461818" y="914400"/>
                  </a:cubicBezTo>
                  <a:cubicBezTo>
                    <a:pt x="352521" y="668097"/>
                    <a:pt x="176260" y="334048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5" name="Forme libre 34"/>
            <p:cNvSpPr/>
            <p:nvPr/>
          </p:nvSpPr>
          <p:spPr>
            <a:xfrm>
              <a:off x="7795492" y="1579418"/>
              <a:ext cx="448647" cy="2431102"/>
            </a:xfrm>
            <a:custGeom>
              <a:avLst/>
              <a:gdLst>
                <a:gd name="connsiteX0" fmla="*/ 415637 w 448647"/>
                <a:gd name="connsiteY0" fmla="*/ 1542473 h 1542473"/>
                <a:gd name="connsiteX1" fmla="*/ 406400 w 448647"/>
                <a:gd name="connsiteY1" fmla="*/ 785091 h 1542473"/>
                <a:gd name="connsiteX2" fmla="*/ 0 w 448647"/>
                <a:gd name="connsiteY2" fmla="*/ 0 h 154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647" h="1542473">
                  <a:moveTo>
                    <a:pt x="415637" y="1542473"/>
                  </a:moveTo>
                  <a:cubicBezTo>
                    <a:pt x="445655" y="1292321"/>
                    <a:pt x="475673" y="1042170"/>
                    <a:pt x="406400" y="785091"/>
                  </a:cubicBezTo>
                  <a:cubicBezTo>
                    <a:pt x="337127" y="528012"/>
                    <a:pt x="168563" y="264006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6" name="Forme libre 35"/>
            <p:cNvSpPr/>
            <p:nvPr/>
          </p:nvSpPr>
          <p:spPr>
            <a:xfrm>
              <a:off x="4626929" y="1890444"/>
              <a:ext cx="711200" cy="1745673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790266" y="1872679"/>
              <a:ext cx="517236" cy="1671782"/>
            </a:xfrm>
            <a:custGeom>
              <a:avLst/>
              <a:gdLst>
                <a:gd name="connsiteX0" fmla="*/ 517236 w 517236"/>
                <a:gd name="connsiteY0" fmla="*/ 1671782 h 1671782"/>
                <a:gd name="connsiteX1" fmla="*/ 332509 w 517236"/>
                <a:gd name="connsiteY1" fmla="*/ 775855 h 1671782"/>
                <a:gd name="connsiteX2" fmla="*/ 0 w 517236"/>
                <a:gd name="connsiteY2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36" h="1671782">
                  <a:moveTo>
                    <a:pt x="517236" y="1671782"/>
                  </a:moveTo>
                  <a:cubicBezTo>
                    <a:pt x="467975" y="1363133"/>
                    <a:pt x="418715" y="1054485"/>
                    <a:pt x="332509" y="775855"/>
                  </a:cubicBezTo>
                  <a:cubicBezTo>
                    <a:pt x="246303" y="497225"/>
                    <a:pt x="123151" y="248612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2170547" y="1459346"/>
              <a:ext cx="1219200" cy="2198254"/>
            </a:xfrm>
            <a:custGeom>
              <a:avLst/>
              <a:gdLst>
                <a:gd name="connsiteX0" fmla="*/ 0 w 1219200"/>
                <a:gd name="connsiteY0" fmla="*/ 2198254 h 2198254"/>
                <a:gd name="connsiteX1" fmla="*/ 572654 w 1219200"/>
                <a:gd name="connsiteY1" fmla="*/ 1791854 h 2198254"/>
                <a:gd name="connsiteX2" fmla="*/ 1219200 w 1219200"/>
                <a:gd name="connsiteY2" fmla="*/ 0 h 2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2198254">
                  <a:moveTo>
                    <a:pt x="0" y="2198254"/>
                  </a:moveTo>
                  <a:cubicBezTo>
                    <a:pt x="184727" y="2178242"/>
                    <a:pt x="369454" y="2158230"/>
                    <a:pt x="572654" y="1791854"/>
                  </a:cubicBezTo>
                  <a:cubicBezTo>
                    <a:pt x="775854" y="1425478"/>
                    <a:pt x="997527" y="712739"/>
                    <a:pt x="121920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39" name="Forme libre 38"/>
            <p:cNvSpPr/>
            <p:nvPr/>
          </p:nvSpPr>
          <p:spPr>
            <a:xfrm>
              <a:off x="2710607" y="3094182"/>
              <a:ext cx="457467" cy="1034473"/>
            </a:xfrm>
            <a:custGeom>
              <a:avLst/>
              <a:gdLst>
                <a:gd name="connsiteX0" fmla="*/ 457467 w 457467"/>
                <a:gd name="connsiteY0" fmla="*/ 1034473 h 1034473"/>
                <a:gd name="connsiteX1" fmla="*/ 23358 w 457467"/>
                <a:gd name="connsiteY1" fmla="*/ 572655 h 1034473"/>
                <a:gd name="connsiteX2" fmla="*/ 97249 w 457467"/>
                <a:gd name="connsiteY2" fmla="*/ 0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67" h="1034473">
                  <a:moveTo>
                    <a:pt x="457467" y="1034473"/>
                  </a:moveTo>
                  <a:cubicBezTo>
                    <a:pt x="270430" y="889770"/>
                    <a:pt x="83394" y="745067"/>
                    <a:pt x="23358" y="572655"/>
                  </a:cubicBezTo>
                  <a:cubicBezTo>
                    <a:pt x="-36678" y="400243"/>
                    <a:pt x="30285" y="200121"/>
                    <a:pt x="97249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40" name="Forme libre 39"/>
            <p:cNvSpPr/>
            <p:nvPr/>
          </p:nvSpPr>
          <p:spPr>
            <a:xfrm>
              <a:off x="3248022" y="1902691"/>
              <a:ext cx="520416" cy="1200727"/>
            </a:xfrm>
            <a:custGeom>
              <a:avLst/>
              <a:gdLst>
                <a:gd name="connsiteX0" fmla="*/ 520416 w 520416"/>
                <a:gd name="connsiteY0" fmla="*/ 1200727 h 1200727"/>
                <a:gd name="connsiteX1" fmla="*/ 77070 w 520416"/>
                <a:gd name="connsiteY1" fmla="*/ 877455 h 1200727"/>
                <a:gd name="connsiteX2" fmla="*/ 3179 w 520416"/>
                <a:gd name="connsiteY2" fmla="*/ 0 h 1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16" h="1200727">
                  <a:moveTo>
                    <a:pt x="520416" y="1200727"/>
                  </a:moveTo>
                  <a:cubicBezTo>
                    <a:pt x="341846" y="1139151"/>
                    <a:pt x="163276" y="1077576"/>
                    <a:pt x="77070" y="877455"/>
                  </a:cubicBezTo>
                  <a:cubicBezTo>
                    <a:pt x="-9136" y="677334"/>
                    <a:pt x="-2979" y="338667"/>
                    <a:pt x="3179" y="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41" name="Forme libre 40"/>
            <p:cNvSpPr/>
            <p:nvPr/>
          </p:nvSpPr>
          <p:spPr>
            <a:xfrm>
              <a:off x="4779328" y="1381126"/>
              <a:ext cx="1478273" cy="3473800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A0580-9EC1-4693-AE80-F8FA8A20CA30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28832" y="1859456"/>
            <a:ext cx="8134168" cy="40934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dirty="0">
                <a:hlinkClick r:id="rId14"/>
              </a:rPr>
              <a:t>https://w3id.org/sparql-generate</a:t>
            </a:r>
            <a:r>
              <a:rPr lang="fr-FR" sz="2000" dirty="0" smtClean="0">
                <a:hlinkClick r:id="rId14"/>
              </a:rPr>
              <a:t>/</a:t>
            </a:r>
            <a:endParaRPr lang="en-US" sz="2000" dirty="0" smtClean="0">
              <a:solidFill>
                <a:prstClr val="black"/>
              </a:solidFill>
              <a:latin typeface="Garamond"/>
            </a:endParaRP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Garamond"/>
            </a:endParaRPr>
          </a:p>
          <a:p>
            <a:pPr lvl="0">
              <a:defRPr/>
            </a:pPr>
            <a:endParaRPr lang="en-US" sz="2000" dirty="0" smtClean="0">
              <a:solidFill>
                <a:prstClr val="black"/>
              </a:solidFill>
              <a:latin typeface="Garamond"/>
            </a:endParaRPr>
          </a:p>
          <a:p>
            <a:pPr lvl="0">
              <a:defRPr/>
            </a:pPr>
            <a:endParaRPr lang="en-US" sz="2000" dirty="0" smtClean="0">
              <a:solidFill>
                <a:prstClr val="black"/>
              </a:solidFill>
              <a:latin typeface="Garamond"/>
            </a:endParaRPr>
          </a:p>
          <a:p>
            <a:pPr lvl="0">
              <a:defRPr/>
            </a:pPr>
            <a:endParaRPr lang="en-US" sz="2000" dirty="0" smtClean="0">
              <a:solidFill>
                <a:prstClr val="black"/>
              </a:solidFill>
              <a:latin typeface="Garamond"/>
            </a:endParaRPr>
          </a:p>
          <a:p>
            <a:pPr lvl="0" algn="ctr"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ramond"/>
              </a:rPr>
              <a:t>DEMO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Garamond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</a:endParaRPr>
          </a:p>
          <a:p>
            <a:pPr lvl="0"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Implémentation open-source </a:t>
            </a:r>
            <a:r>
              <a:rPr lang="en-US" sz="2000" dirty="0" err="1">
                <a:solidFill>
                  <a:prstClr val="black"/>
                </a:solidFill>
                <a:latin typeface="Garamond"/>
              </a:rPr>
              <a:t>Licence</a:t>
            </a:r>
            <a:r>
              <a:rPr lang="en-US" sz="2000" dirty="0">
                <a:solidFill>
                  <a:prstClr val="black"/>
                </a:solidFill>
                <a:latin typeface="Garamond"/>
              </a:rPr>
              <a:t> Apache 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2.0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(financée par ITEA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, ANR, ENGIE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)</a:t>
            </a:r>
          </a:p>
          <a:p>
            <a:pPr>
              <a:defRPr/>
            </a:pPr>
            <a:r>
              <a:rPr lang="fr-FR" sz="2000" b="1" dirty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Expressif, performant, </a:t>
            </a: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extensible à d’autres formats</a:t>
            </a:r>
            <a:endParaRPr lang="fr-FR" sz="2000" dirty="0">
              <a:solidFill>
                <a:prstClr val="black"/>
              </a:solidFill>
              <a:latin typeface="Garamond"/>
            </a:endParaRPr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 bwMode="gray">
          <a:xfrm>
            <a:off x="85725" y="40020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0" dirty="0" smtClean="0"/>
              <a:t>SPARQL-</a:t>
            </a:r>
            <a:r>
              <a:rPr lang="fr-FR" sz="2800" b="0" dirty="0" err="1" smtClean="0"/>
              <a:t>Generate</a:t>
            </a:r>
            <a:r>
              <a:rPr lang="fr-FR" sz="2800" b="0" dirty="0"/>
              <a:t/>
            </a:r>
            <a:br>
              <a:rPr lang="fr-FR" sz="2800" b="0" dirty="0"/>
            </a:br>
            <a:r>
              <a:rPr lang="fr-FR" sz="2800" b="0" dirty="0"/>
              <a:t>Langage d’intégration de données </a:t>
            </a:r>
            <a:r>
              <a:rPr lang="fr-FR" sz="2800" b="0" dirty="0" smtClean="0"/>
              <a:t>hétérogènes</a:t>
            </a:r>
            <a:endParaRPr lang="fr-FR" sz="2800" b="0" dirty="0"/>
          </a:p>
        </p:txBody>
      </p:sp>
      <p:sp>
        <p:nvSpPr>
          <p:cNvPr id="12" name="Rectangle 11"/>
          <p:cNvSpPr/>
          <p:nvPr/>
        </p:nvSpPr>
        <p:spPr>
          <a:xfrm>
            <a:off x="0" y="6169241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/>
              <a:t>Lefrançois</a:t>
            </a:r>
            <a:r>
              <a:rPr lang="en-US" sz="1200" dirty="0"/>
              <a:t>, </a:t>
            </a:r>
            <a:r>
              <a:rPr lang="en-US" sz="1200" dirty="0" smtClean="0"/>
              <a:t>,A.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Tutoriel </a:t>
            </a:r>
            <a:r>
              <a:rPr lang="fr-FR" sz="1200" dirty="0"/>
              <a:t>à ESWC </a:t>
            </a:r>
            <a:r>
              <a:rPr lang="fr-FR" sz="1200" dirty="0" smtClean="0"/>
              <a:t>2018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95361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140CD-8AED-46FF-A9A2-77308F3F39AE}" type="slidenum">
              <a:rPr kumimoji="0" lang="fr-FR" sz="100" b="0" i="0" u="none" strike="noStrike" kern="1200" cap="all" spc="0" normalizeH="0" baseline="0" noProof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00" b="0" i="0" u="none" strike="noStrike" kern="1200" cap="all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14699" y="5580789"/>
            <a:ext cx="5750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fr-FR" sz="2400" b="1" i="1" dirty="0">
                <a:latin typeface="Garamond" panose="02020404030301010803" pitchFamily="18" charset="0"/>
              </a:rPr>
              <a:t>Ontologies, langages, et outils, </a:t>
            </a:r>
          </a:p>
          <a:p>
            <a:pPr lvl="0" algn="ctr">
              <a:defRPr/>
            </a:pPr>
            <a:r>
              <a:rPr lang="fr-FR" sz="2400" b="1" i="1" dirty="0">
                <a:latin typeface="Garamond" panose="02020404030301010803" pitchFamily="18" charset="0"/>
              </a:rPr>
              <a:t>pour faciliter l'utilisation </a:t>
            </a:r>
            <a:r>
              <a:rPr lang="fr-FR" sz="2400" b="1" i="1" dirty="0" smtClean="0">
                <a:latin typeface="Garamond" panose="02020404030301010803" pitchFamily="18" charset="0"/>
              </a:rPr>
              <a:t>de </a:t>
            </a:r>
            <a:br>
              <a:rPr lang="fr-FR" sz="2400" b="1" i="1" dirty="0" smtClean="0">
                <a:latin typeface="Garamond" panose="02020404030301010803" pitchFamily="18" charset="0"/>
              </a:rPr>
            </a:br>
            <a:r>
              <a:rPr lang="fr-FR" sz="2400" b="1" i="1" dirty="0" smtClean="0">
                <a:latin typeface="Garamond" panose="02020404030301010803" pitchFamily="18" charset="0"/>
              </a:rPr>
              <a:t>RDF </a:t>
            </a:r>
            <a:r>
              <a:rPr lang="fr-FR" sz="2400" b="1" i="1" dirty="0">
                <a:latin typeface="Garamond" panose="02020404030301010803" pitchFamily="18" charset="0"/>
              </a:rPr>
              <a:t>comme lingua franca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84144" y="4086073"/>
            <a:ext cx="457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Maxime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Lefrançois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 smtClean="0">
                <a:solidFill>
                  <a:prstClr val="white"/>
                </a:solidFill>
                <a:latin typeface="Garamond" panose="02020404030301010803" pitchFamily="18" charset="0"/>
                <a:hlinkClick r:id="rId2"/>
              </a:rPr>
              <a:t>Maxime.Lefrancois@emse.fr</a:t>
            </a:r>
            <a:endParaRPr kumimoji="0" lang="fr-FR" sz="1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  <a:hlinkClick r:id="rId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2"/>
              </a:rPr>
              <a:t>http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2"/>
              </a:rPr>
              <a:t>://maxime-lefrancois.info/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MINES Saint-Étienne – Institut Henri Fayol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Laboratoire Hubert Curien UMR CNRS 5516</a:t>
            </a:r>
          </a:p>
        </p:txBody>
      </p:sp>
      <p:sp>
        <p:nvSpPr>
          <p:cNvPr id="2" name="Parallélogramme 1"/>
          <p:cNvSpPr/>
          <p:nvPr/>
        </p:nvSpPr>
        <p:spPr>
          <a:xfrm>
            <a:off x="4294105" y="133348"/>
            <a:ext cx="4653020" cy="3507338"/>
          </a:xfrm>
          <a:prstGeom prst="snip2SameRect">
            <a:avLst>
              <a:gd name="adj1" fmla="val 18977"/>
              <a:gd name="adj2" fmla="val 0"/>
            </a:avLst>
          </a:prstGeom>
          <a:solidFill>
            <a:schemeClr val="bg1"/>
          </a:solidFill>
        </p:spPr>
        <p:txBody>
          <a:bodyPr wrap="none" lIns="0">
            <a:noAutofit/>
          </a:bodyPr>
          <a:lstStyle/>
          <a:p>
            <a:pPr algn="ctr"/>
            <a:r>
              <a:rPr lang="en-US" sz="2800" b="1" dirty="0" smtClean="0">
                <a:latin typeface="Garamond" panose="02020404030301010803" pitchFamily="18" charset="0"/>
              </a:rPr>
              <a:t>Points à </a:t>
            </a:r>
            <a:r>
              <a:rPr lang="en-US" sz="2800" b="1" dirty="0" err="1" smtClean="0">
                <a:latin typeface="Garamond" panose="02020404030301010803" pitchFamily="18" charset="0"/>
              </a:rPr>
              <a:t>retenir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pPr algn="ctr"/>
            <a:endParaRPr lang="en-US" sz="2000" b="1" dirty="0" smtClean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Garamond" panose="02020404030301010803" pitchFamily="18" charset="0"/>
              </a:rPr>
              <a:t>RDF </a:t>
            </a:r>
            <a:r>
              <a:rPr lang="en-US" sz="2000" dirty="0" err="1" smtClean="0">
                <a:latin typeface="Garamond" panose="02020404030301010803" pitchFamily="18" charset="0"/>
              </a:rPr>
              <a:t>comme</a:t>
            </a:r>
            <a:r>
              <a:rPr lang="en-US" sz="2000" dirty="0" smtClean="0">
                <a:latin typeface="Garamond" panose="02020404030301010803" pitchFamily="18" charset="0"/>
              </a:rPr>
              <a:t> lingua franca</a:t>
            </a:r>
            <a:endParaRPr lang="en-US" sz="2000" dirty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 err="1" smtClean="0">
                <a:latin typeface="Garamond" panose="02020404030301010803" pitchFamily="18" charset="0"/>
              </a:rPr>
              <a:t>Recherche</a:t>
            </a:r>
            <a:r>
              <a:rPr lang="en-US" sz="2000" dirty="0" smtClean="0">
                <a:latin typeface="Garamond" panose="02020404030301010803" pitchFamily="18" charset="0"/>
              </a:rPr>
              <a:t> </a:t>
            </a:r>
            <a:r>
              <a:rPr lang="en-US" sz="2000" dirty="0" err="1" smtClean="0">
                <a:latin typeface="Garamond" panose="02020404030301010803" pitchFamily="18" charset="0"/>
              </a:rPr>
              <a:t>en</a:t>
            </a:r>
            <a:r>
              <a:rPr lang="en-US" sz="2000" dirty="0" smtClean="0">
                <a:latin typeface="Garamond" panose="02020404030301010803" pitchFamily="18" charset="0"/>
              </a:rPr>
              <a:t> IC </a:t>
            </a:r>
            <a:r>
              <a:rPr lang="en-US" sz="2000" dirty="0" err="1" smtClean="0">
                <a:latin typeface="Garamond" panose="02020404030301010803" pitchFamily="18" charset="0"/>
              </a:rPr>
              <a:t>appliquée</a:t>
            </a:r>
            <a:r>
              <a:rPr lang="en-US" sz="2000" dirty="0" smtClean="0">
                <a:latin typeface="Garamond" panose="02020404030301010803" pitchFamily="18" charset="0"/>
              </a:rPr>
              <a:t> </a:t>
            </a:r>
            <a:br>
              <a:rPr lang="en-US" sz="2000" dirty="0" smtClean="0">
                <a:latin typeface="Garamond" panose="02020404030301010803" pitchFamily="18" charset="0"/>
              </a:rPr>
            </a:br>
            <a:r>
              <a:rPr lang="en-US" sz="2000" dirty="0" smtClean="0">
                <a:latin typeface="Garamond" panose="02020404030301010803" pitchFamily="18" charset="0"/>
              </a:rPr>
              <a:t>à </a:t>
            </a:r>
            <a:r>
              <a:rPr lang="en-US" sz="2000" dirty="0" err="1" smtClean="0">
                <a:latin typeface="Garamond" panose="02020404030301010803" pitchFamily="18" charset="0"/>
              </a:rPr>
              <a:t>l’ingénierie</a:t>
            </a:r>
            <a:endParaRPr lang="en-US" sz="2000" dirty="0" smtClean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Garamond" panose="02020404030301010803" pitchFamily="18" charset="0"/>
              </a:rPr>
              <a:t>Solutions à base de Web </a:t>
            </a:r>
            <a:r>
              <a:rPr lang="en-US" sz="2000" dirty="0" err="1" smtClean="0">
                <a:latin typeface="Garamond" panose="02020404030301010803" pitchFamily="18" charset="0"/>
              </a:rPr>
              <a:t>Sémantique</a:t>
            </a:r>
            <a:r>
              <a:rPr lang="en-US" sz="2000" dirty="0" smtClean="0">
                <a:latin typeface="Garamond" panose="02020404030301010803" pitchFamily="18" charset="0"/>
              </a:rPr>
              <a:t> </a:t>
            </a:r>
            <a:br>
              <a:rPr lang="en-US" sz="2000" dirty="0" smtClean="0">
                <a:latin typeface="Garamond" panose="02020404030301010803" pitchFamily="18" charset="0"/>
              </a:rPr>
            </a:br>
            <a:r>
              <a:rPr lang="en-US" sz="2000" dirty="0" smtClean="0">
                <a:latin typeface="Garamond" panose="02020404030301010803" pitchFamily="18" charset="0"/>
              </a:rPr>
              <a:t>pour </a:t>
            </a:r>
            <a:r>
              <a:rPr lang="en-US" sz="2000" dirty="0" err="1" smtClean="0">
                <a:latin typeface="Garamond" panose="02020404030301010803" pitchFamily="18" charset="0"/>
              </a:rPr>
              <a:t>l’interopérabilité</a:t>
            </a:r>
            <a:r>
              <a:rPr lang="en-US" sz="2000" dirty="0" smtClean="0">
                <a:latin typeface="Garamond" panose="02020404030301010803" pitchFamily="18" charset="0"/>
              </a:rPr>
              <a:t> </a:t>
            </a:r>
            <a:r>
              <a:rPr lang="en-US" sz="2000" dirty="0" err="1" smtClean="0">
                <a:latin typeface="Garamond" panose="02020404030301010803" pitchFamily="18" charset="0"/>
              </a:rPr>
              <a:t>sémantique</a:t>
            </a:r>
            <a:endParaRPr lang="en-US" sz="2000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6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5276" y="403074"/>
            <a:ext cx="486505" cy="21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cxnSp>
        <p:nvCxnSpPr>
          <p:cNvPr id="96" name="Connecteur droit 95"/>
          <p:cNvCxnSpPr/>
          <p:nvPr/>
        </p:nvCxnSpPr>
        <p:spPr>
          <a:xfrm>
            <a:off x="787405" y="606312"/>
            <a:ext cx="2706919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6844" y="476672"/>
            <a:ext cx="268972" cy="25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ZoneTexte 35"/>
          <p:cNvSpPr txBox="1"/>
          <p:nvPr/>
        </p:nvSpPr>
        <p:spPr>
          <a:xfrm>
            <a:off x="2503971" y="18922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2008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3851920" y="18864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2010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9001" y="1484784"/>
            <a:ext cx="640871" cy="35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cxnSp>
        <p:nvCxnSpPr>
          <p:cNvPr id="64" name="Connecteur droit 63"/>
          <p:cNvCxnSpPr/>
          <p:nvPr/>
        </p:nvCxnSpPr>
        <p:spPr>
          <a:xfrm rot="5400000">
            <a:off x="-65723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 rot="5400000">
            <a:off x="576824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1943468"/>
            <a:ext cx="432048" cy="2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70" name="ZoneTexte 69"/>
          <p:cNvSpPr txBox="1"/>
          <p:nvPr/>
        </p:nvSpPr>
        <p:spPr>
          <a:xfrm>
            <a:off x="559755" y="18922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2005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395869" y="202806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2014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8335323" y="202806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2017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cxnSp>
        <p:nvCxnSpPr>
          <p:cNvPr id="75" name="Connecteur droit 74"/>
          <p:cNvCxnSpPr/>
          <p:nvPr/>
        </p:nvCxnSpPr>
        <p:spPr>
          <a:xfrm rot="5400000">
            <a:off x="1910410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rot="5400000">
            <a:off x="2558842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 rot="5400000">
            <a:off x="1281972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 rot="5400000">
            <a:off x="-641787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Connecteur droit 103"/>
          <p:cNvCxnSpPr/>
          <p:nvPr/>
        </p:nvCxnSpPr>
        <p:spPr>
          <a:xfrm>
            <a:off x="2760347" y="1207426"/>
            <a:ext cx="733977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69836" y="919378"/>
            <a:ext cx="277673" cy="30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7509" y="908720"/>
            <a:ext cx="516379" cy="32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5" name="Connecteur droit 114"/>
          <p:cNvCxnSpPr/>
          <p:nvPr/>
        </p:nvCxnSpPr>
        <p:spPr>
          <a:xfrm>
            <a:off x="2771800" y="1801982"/>
            <a:ext cx="129614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935" y="1710858"/>
            <a:ext cx="181215" cy="16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21906" y="1932506"/>
            <a:ext cx="594110" cy="3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cxnSp>
        <p:nvCxnSpPr>
          <p:cNvPr id="131" name="Connecteur droit 130"/>
          <p:cNvCxnSpPr/>
          <p:nvPr/>
        </p:nvCxnSpPr>
        <p:spPr>
          <a:xfrm rot="5400000">
            <a:off x="3134433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 rot="5400000">
            <a:off x="3776980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" name="Connecteur droit 132"/>
          <p:cNvCxnSpPr/>
          <p:nvPr/>
        </p:nvCxnSpPr>
        <p:spPr>
          <a:xfrm rot="5400000">
            <a:off x="5110566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 rot="5400000">
            <a:off x="5758998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" name="Connecteur droit 134"/>
          <p:cNvCxnSpPr/>
          <p:nvPr/>
        </p:nvCxnSpPr>
        <p:spPr>
          <a:xfrm rot="5400000">
            <a:off x="4482128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7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91880" y="1124744"/>
            <a:ext cx="181215" cy="16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3" name="Connecteur droit 122"/>
          <p:cNvCxnSpPr>
            <a:endCxn id="148" idx="1"/>
          </p:cNvCxnSpPr>
          <p:nvPr/>
        </p:nvCxnSpPr>
        <p:spPr>
          <a:xfrm>
            <a:off x="4121906" y="2248516"/>
            <a:ext cx="22626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/>
          <p:nvPr/>
        </p:nvCxnSpPr>
        <p:spPr>
          <a:xfrm>
            <a:off x="6755555" y="2247188"/>
            <a:ext cx="1485765" cy="0"/>
          </a:xfrm>
          <a:prstGeom prst="line">
            <a:avLst/>
          </a:prstGeom>
          <a:ln w="57150">
            <a:solidFill>
              <a:srgbClr val="857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/>
          <p:nvPr/>
        </p:nvCxnSpPr>
        <p:spPr>
          <a:xfrm rot="5400000">
            <a:off x="6410195" y="1542364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84572" y="2166972"/>
            <a:ext cx="181215" cy="16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" name="Organigramme : Connecteur 150"/>
          <p:cNvSpPr/>
          <p:nvPr/>
        </p:nvSpPr>
        <p:spPr>
          <a:xfrm>
            <a:off x="8316416" y="2224329"/>
            <a:ext cx="54594" cy="45719"/>
          </a:xfrm>
          <a:prstGeom prst="flowChartConnector">
            <a:avLst/>
          </a:prstGeom>
          <a:solidFill>
            <a:srgbClr val="857DC3"/>
          </a:solidFill>
          <a:ln w="12700">
            <a:solidFill>
              <a:srgbClr val="85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Organigramme : Connecteur 152"/>
          <p:cNvSpPr/>
          <p:nvPr/>
        </p:nvSpPr>
        <p:spPr>
          <a:xfrm>
            <a:off x="8408897" y="2224329"/>
            <a:ext cx="54594" cy="45719"/>
          </a:xfrm>
          <a:prstGeom prst="flowChartConnector">
            <a:avLst/>
          </a:prstGeom>
          <a:solidFill>
            <a:srgbClr val="857DC3"/>
          </a:solidFill>
          <a:ln w="12700">
            <a:solidFill>
              <a:srgbClr val="85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Organigramme : Connecteur 153"/>
          <p:cNvSpPr/>
          <p:nvPr/>
        </p:nvSpPr>
        <p:spPr>
          <a:xfrm>
            <a:off x="8501378" y="2224329"/>
            <a:ext cx="54594" cy="45719"/>
          </a:xfrm>
          <a:prstGeom prst="flowChartConnector">
            <a:avLst/>
          </a:prstGeom>
          <a:solidFill>
            <a:srgbClr val="857DC3"/>
          </a:solidFill>
          <a:ln w="12700">
            <a:solidFill>
              <a:srgbClr val="85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ZoneTexte 154"/>
          <p:cNvSpPr txBox="1"/>
          <p:nvPr/>
        </p:nvSpPr>
        <p:spPr>
          <a:xfrm>
            <a:off x="3152043" y="18922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2009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cxnSp>
        <p:nvCxnSpPr>
          <p:cNvPr id="55" name="Connecteur droit 54"/>
          <p:cNvCxnSpPr/>
          <p:nvPr/>
        </p:nvCxnSpPr>
        <p:spPr>
          <a:xfrm rot="5400000">
            <a:off x="7104633" y="1542364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6" name="Picture 2" descr="Afficher l'image d'origin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5" y="1699730"/>
            <a:ext cx="579152" cy="57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Afficher l'image d'origin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937966"/>
            <a:ext cx="926413" cy="25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ZoneTexte 92"/>
          <p:cNvSpPr txBox="1"/>
          <p:nvPr/>
        </p:nvSpPr>
        <p:spPr>
          <a:xfrm>
            <a:off x="4078517" y="2327909"/>
            <a:ext cx="2605264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Ph.D</a:t>
            </a:r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. KRR </a:t>
            </a:r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applied</a:t>
            </a:r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 to </a:t>
            </a:r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linguistics</a:t>
            </a:r>
            <a:endParaRPr lang="fr-FR" sz="1200" dirty="0" smtClean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1691680" y="646976"/>
            <a:ext cx="1828154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Agrégation in </a:t>
            </a:r>
            <a:r>
              <a:rPr lang="fr-FR" sz="1200" b="1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mechanics</a:t>
            </a:r>
            <a:endParaRPr lang="fr-FR" sz="1200" b="1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1780824" y="1238429"/>
            <a:ext cx="3439247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M2 </a:t>
            </a:r>
            <a:r>
              <a:rPr lang="fr-FR" sz="1200" b="1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Signal </a:t>
            </a:r>
            <a:r>
              <a:rPr lang="fr-FR" sz="1200" b="1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processing</a:t>
            </a:r>
            <a:endParaRPr lang="fr-FR" sz="12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116" name="ZoneTexte 115"/>
          <p:cNvSpPr txBox="1"/>
          <p:nvPr/>
        </p:nvSpPr>
        <p:spPr>
          <a:xfrm>
            <a:off x="2606905" y="1828430"/>
            <a:ext cx="1784101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M2 </a:t>
            </a:r>
            <a:r>
              <a:rPr lang="fr-FR" sz="1200" b="1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Computer science</a:t>
            </a:r>
            <a:endParaRPr lang="fr-FR" sz="1200" b="1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145" name="ZoneTexte 144"/>
          <p:cNvSpPr txBox="1"/>
          <p:nvPr/>
        </p:nvSpPr>
        <p:spPr>
          <a:xfrm>
            <a:off x="6719264" y="2327909"/>
            <a:ext cx="2605264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Semantic</a:t>
            </a:r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 Web and </a:t>
            </a:r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interoperabiliity</a:t>
            </a:r>
            <a:endParaRPr lang="fr-FR" sz="1200" dirty="0" smtClean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572000" y="3919058"/>
            <a:ext cx="4572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Maxime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Lefrançois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13"/>
              </a:rPr>
              <a:t>Maxime.Lefrancois@emse.fr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>
                <a:latin typeface="Garamond" panose="02020404030301010803" pitchFamily="18" charset="0"/>
                <a:hlinkClick r:id="rId13"/>
              </a:rPr>
              <a:t>h</a:t>
            </a: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13"/>
              </a:rPr>
              <a:t>ttp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13"/>
              </a:rPr>
              <a:t>://maxime-lefrancois.info/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MINES Saint-Étienne – Institut Henri Fayol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Laboratoire Hubert Curien UMR CNRS </a:t>
            </a: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5516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lvl="0" algn="ctr">
              <a:defRPr/>
            </a:pPr>
            <a:r>
              <a:rPr lang="fr-FR" sz="1600" b="1" dirty="0">
                <a:latin typeface="Garamond" panose="02020404030301010803" pitchFamily="18" charset="0"/>
              </a:rPr>
              <a:t>Equipe </a:t>
            </a:r>
            <a:r>
              <a:rPr lang="fr-FR" sz="1600" b="1" dirty="0" err="1">
                <a:latin typeface="Garamond" panose="02020404030301010803" pitchFamily="18" charset="0"/>
              </a:rPr>
              <a:t>Connected</a:t>
            </a:r>
            <a:r>
              <a:rPr lang="fr-FR" sz="1600" b="1" dirty="0">
                <a:latin typeface="Garamond" panose="02020404030301010803" pitchFamily="18" charset="0"/>
              </a:rPr>
              <a:t> Intelligence:</a:t>
            </a:r>
            <a:br>
              <a:rPr lang="fr-FR" sz="1600" b="1" dirty="0">
                <a:latin typeface="Garamond" panose="02020404030301010803" pitchFamily="18" charset="0"/>
              </a:rPr>
            </a:br>
            <a:r>
              <a:rPr lang="fr-FR" sz="1600" b="1" dirty="0">
                <a:latin typeface="Garamond" panose="02020404030301010803" pitchFamily="18" charset="0"/>
              </a:rPr>
              <a:t>13 permanents – 14 doctorants – 3 post-doctorants</a:t>
            </a:r>
          </a:p>
          <a:p>
            <a:pPr lvl="0" algn="ctr">
              <a:defRPr/>
            </a:pPr>
            <a:r>
              <a:rPr lang="fr-FR" sz="1600" b="1" dirty="0">
                <a:latin typeface="Garamond" panose="02020404030301010803" pitchFamily="18" charset="0"/>
              </a:rPr>
              <a:t>Contact: Olivier.Boissier@emse.fr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181703" y="2613910"/>
            <a:ext cx="5600471" cy="2855419"/>
            <a:chOff x="1928787" y="3265895"/>
            <a:chExt cx="5600471" cy="2855419"/>
          </a:xfrm>
        </p:grpSpPr>
        <p:sp>
          <p:nvSpPr>
            <p:cNvPr id="130" name="Ellipse 129"/>
            <p:cNvSpPr/>
            <p:nvPr/>
          </p:nvSpPr>
          <p:spPr>
            <a:xfrm>
              <a:off x="1928787" y="3265895"/>
              <a:ext cx="3096344" cy="165641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 smtClean="0">
                  <a:solidFill>
                    <a:schemeClr val="tx1"/>
                  </a:solidFill>
                </a:rPr>
                <a:t>Knowledge</a:t>
              </a:r>
              <a:r>
                <a:rPr lang="fr-FR" b="1" dirty="0" smtClean="0">
                  <a:solidFill>
                    <a:schemeClr val="tx1"/>
                  </a:solidFill>
                </a:rPr>
                <a:t> </a:t>
              </a:r>
              <a:r>
                <a:rPr lang="fr-FR" b="1" dirty="0" err="1" smtClean="0">
                  <a:solidFill>
                    <a:schemeClr val="tx1"/>
                  </a:solidFill>
                </a:rPr>
                <a:t>representation</a:t>
              </a:r>
              <a:r>
                <a:rPr lang="fr-FR" b="1" dirty="0" smtClean="0">
                  <a:solidFill>
                    <a:schemeClr val="tx1"/>
                  </a:solidFill>
                </a:rPr>
                <a:t> and </a:t>
              </a:r>
              <a:r>
                <a:rPr lang="fr-FR" b="1" dirty="0" err="1" smtClean="0">
                  <a:solidFill>
                    <a:schemeClr val="tx1"/>
                  </a:solidFill>
                </a:rPr>
                <a:t>reasoning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Ellipse 135"/>
            <p:cNvSpPr/>
            <p:nvPr/>
          </p:nvSpPr>
          <p:spPr>
            <a:xfrm>
              <a:off x="4329487" y="3745242"/>
              <a:ext cx="3199771" cy="13513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 smtClean="0">
                  <a:solidFill>
                    <a:schemeClr val="tx1"/>
                  </a:solidFill>
                </a:rPr>
                <a:t>Semantic</a:t>
              </a:r>
              <a:r>
                <a:rPr lang="fr-FR" b="1" dirty="0" smtClean="0">
                  <a:solidFill>
                    <a:schemeClr val="tx1"/>
                  </a:solidFill>
                </a:rPr>
                <a:t> Web and Web of data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138" name="Ellipse 137"/>
            <p:cNvSpPr/>
            <p:nvPr/>
          </p:nvSpPr>
          <p:spPr>
            <a:xfrm>
              <a:off x="2632714" y="4625634"/>
              <a:ext cx="3384376" cy="1495680"/>
            </a:xfrm>
            <a:prstGeom prst="ellipse">
              <a:avLst/>
            </a:prstGeom>
            <a:solidFill>
              <a:srgbClr val="F07F0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err="1" smtClean="0">
                  <a:solidFill>
                    <a:schemeClr val="tx1"/>
                  </a:solidFill>
                </a:rPr>
                <a:t>Semantic</a:t>
              </a:r>
              <a:r>
                <a:rPr lang="fr-FR" b="1" dirty="0" smtClean="0">
                  <a:solidFill>
                    <a:schemeClr val="tx1"/>
                  </a:solidFill>
                </a:rPr>
                <a:t> </a:t>
              </a:r>
              <a:r>
                <a:rPr lang="fr-FR" b="1" dirty="0" err="1" smtClean="0">
                  <a:solidFill>
                    <a:schemeClr val="tx1"/>
                  </a:solidFill>
                </a:rPr>
                <a:t>Interoperability</a:t>
              </a:r>
              <a:r>
                <a:rPr lang="fr-FR" b="1" dirty="0" smtClean="0">
                  <a:solidFill>
                    <a:schemeClr val="tx1"/>
                  </a:solidFill>
                </a:rPr>
                <a:t> on the Web of </a:t>
              </a:r>
              <a:r>
                <a:rPr lang="fr-FR" b="1" dirty="0" err="1" smtClean="0">
                  <a:solidFill>
                    <a:schemeClr val="tx1"/>
                  </a:solidFill>
                </a:rPr>
                <a:t>Thing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Espace réservé du texte 4"/>
          <p:cNvSpPr txBox="1">
            <a:spLocks/>
          </p:cNvSpPr>
          <p:nvPr/>
        </p:nvSpPr>
        <p:spPr bwMode="gray">
          <a:xfrm>
            <a:off x="3654910" y="5524755"/>
            <a:ext cx="5991582" cy="72008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1" kern="1200" cap="none" baseline="0">
                <a:solidFill>
                  <a:schemeClr val="bg2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600" dirty="0" smtClean="0">
              <a:solidFill>
                <a:schemeClr val="tx1"/>
              </a:solidFill>
            </a:endParaRPr>
          </a:p>
        </p:txBody>
      </p:sp>
      <p:sp>
        <p:nvSpPr>
          <p:cNvPr id="63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C6519073-01D1-45F7-9EAC-2C883765AA27}" type="datetime1">
              <a:rPr lang="fr-FR" smtClean="0"/>
              <a:t>04/07/2019</a:t>
            </a:fld>
            <a:endParaRPr lang="fr-FR" dirty="0"/>
          </a:p>
        </p:txBody>
      </p:sp>
      <p:sp>
        <p:nvSpPr>
          <p:cNvPr id="66" name="Espace réservé du numéro de diapositive 10"/>
          <p:cNvSpPr txBox="1">
            <a:spLocks/>
          </p:cNvSpPr>
          <p:nvPr/>
        </p:nvSpPr>
        <p:spPr bwMode="gray">
          <a:xfrm>
            <a:off x="-1" y="6669360"/>
            <a:ext cx="266400" cy="180000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00" kern="1200" cap="all" baseline="0">
                <a:solidFill>
                  <a:schemeClr val="bg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C140CD-8AED-46FF-A9A2-77308F3F39AE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8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8118" y="5491322"/>
            <a:ext cx="853482" cy="1364748"/>
          </a:xfrm>
          <a:prstGeom prst="rect">
            <a:avLst/>
          </a:prstGeom>
        </p:spPr>
      </p:pic>
      <p:pic>
        <p:nvPicPr>
          <p:cNvPr id="71" name="Picture 2" descr="Résultat de recherche d'images pour &quot;laboratoire hubert curien&quot;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51" y="5700778"/>
            <a:ext cx="1873186" cy="9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04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3817852"/>
            <a:ext cx="7772400" cy="547481"/>
          </a:xfrm>
        </p:spPr>
        <p:txBody>
          <a:bodyPr anchor="ctr">
            <a:normAutofit/>
          </a:bodyPr>
          <a:lstStyle/>
          <a:p>
            <a:r>
              <a:rPr lang="fr-FR" sz="2800" dirty="0" smtClean="0"/>
              <a:t>Interopérabilité Sémantique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35" y="1009642"/>
            <a:ext cx="6880514" cy="280821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72287" y="4584235"/>
            <a:ext cx="83237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« 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les capteurs </a:t>
            </a:r>
            <a:r>
              <a:rPr kumimoji="0" lang="fr-F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envoien</a:t>
            </a:r>
            <a:r>
              <a:rPr lang="fr-FR" dirty="0" smtClean="0">
                <a:solidFill>
                  <a:prstClr val="black"/>
                </a:solidFill>
                <a:latin typeface="+mj-lt"/>
              </a:rPr>
              <a:t>t des messages en 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différents</a:t>
            </a:r>
            <a:r>
              <a:rPr kumimoji="0" lang="fr-FR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formats 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(JSON,</a:t>
            </a:r>
            <a:r>
              <a:rPr kumimoji="0" lang="fr-FR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X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ML, … 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) »</a:t>
            </a:r>
            <a:endParaRPr kumimoji="0" lang="fr-FR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lvl="0" defTabSz="914400"/>
            <a:r>
              <a:rPr lang="fr-FR" dirty="0">
                <a:solidFill>
                  <a:prstClr val="black"/>
                </a:solidFill>
                <a:latin typeface="+mj-lt"/>
              </a:rPr>
              <a:t>« </a:t>
            </a:r>
            <a:r>
              <a:rPr lang="fr-FR" dirty="0" smtClean="0">
                <a:solidFill>
                  <a:prstClr val="black"/>
                </a:solidFill>
                <a:latin typeface="+mj-lt"/>
              </a:rPr>
              <a:t>les structures des messages sont différents 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»</a:t>
            </a:r>
            <a:endParaRPr kumimoji="0" lang="fr-FR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lvl="0" defTabSz="914400"/>
            <a:r>
              <a:rPr lang="fr-FR" dirty="0">
                <a:solidFill>
                  <a:prstClr val="black"/>
                </a:solidFill>
                <a:latin typeface="+mj-lt"/>
              </a:rPr>
              <a:t>« </a:t>
            </a:r>
            <a:r>
              <a:rPr lang="fr-FR" dirty="0" smtClean="0">
                <a:solidFill>
                  <a:prstClr val="black"/>
                </a:solidFill>
                <a:latin typeface="+mj-lt"/>
              </a:rPr>
              <a:t>certains messages sont en texte, d’autres en binaires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 »</a:t>
            </a:r>
          </a:p>
          <a:p>
            <a:pPr lvl="0" defTabSz="914400"/>
            <a:r>
              <a:rPr lang="fr-FR" dirty="0">
                <a:solidFill>
                  <a:prstClr val="black"/>
                </a:solidFill>
                <a:latin typeface="+mj-lt"/>
              </a:rPr>
              <a:t>« </a:t>
            </a:r>
            <a:r>
              <a:rPr lang="fr-FR" dirty="0" smtClean="0">
                <a:solidFill>
                  <a:prstClr val="black"/>
                </a:solidFill>
                <a:latin typeface="+mj-lt"/>
              </a:rPr>
              <a:t>différentes unités</a:t>
            </a:r>
            <a:r>
              <a:rPr lang="fr-FR" dirty="0" smtClean="0">
                <a:solidFill>
                  <a:prstClr val="black"/>
                </a:solidFill>
                <a:latin typeface="+mj-lt"/>
              </a:rPr>
              <a:t> »</a:t>
            </a:r>
          </a:p>
          <a:p>
            <a:pPr lvl="0" defTabSz="914400"/>
            <a:r>
              <a:rPr lang="fr-FR" dirty="0" smtClean="0">
                <a:solidFill>
                  <a:prstClr val="black"/>
                </a:solidFill>
                <a:latin typeface="+mj-lt"/>
              </a:rPr>
              <a:t>« </a:t>
            </a:r>
            <a:r>
              <a:rPr lang="fr-FR" dirty="0" smtClean="0">
                <a:solidFill>
                  <a:prstClr val="black"/>
                </a:solidFill>
                <a:latin typeface="+mj-lt"/>
              </a:rPr>
              <a:t>différentes opérations d’</a:t>
            </a:r>
            <a:r>
              <a:rPr lang="fr-FR" dirty="0" err="1" smtClean="0">
                <a:solidFill>
                  <a:prstClr val="black"/>
                </a:solidFill>
                <a:latin typeface="+mj-lt"/>
              </a:rPr>
              <a:t>aggrégation</a:t>
            </a:r>
            <a:r>
              <a:rPr lang="fr-FR" dirty="0" smtClean="0">
                <a:solidFill>
                  <a:prstClr val="black"/>
                </a:solidFill>
                <a:latin typeface="+mj-lt"/>
              </a:rPr>
              <a:t> »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541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contenu 5"/>
          <p:cNvSpPr>
            <a:spLocks noGrp="1"/>
          </p:cNvSpPr>
          <p:nvPr>
            <p:ph idx="16"/>
          </p:nvPr>
        </p:nvSpPr>
        <p:spPr>
          <a:xfrm>
            <a:off x="432854" y="5518601"/>
            <a:ext cx="8757796" cy="12137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fr-FR" b="0" dirty="0">
                <a:solidFill>
                  <a:schemeClr val="tx1"/>
                </a:solidFill>
              </a:rPr>
              <a:t>Interopérabilité, ouverture, décentralisation, </a:t>
            </a:r>
            <a:endParaRPr lang="fr-FR" b="0" dirty="0" smtClean="0">
              <a:solidFill>
                <a:schemeClr val="tx1"/>
              </a:solidFill>
            </a:endParaRPr>
          </a:p>
          <a:p>
            <a:r>
              <a:rPr lang="fr-FR" b="0" dirty="0" smtClean="0">
                <a:solidFill>
                  <a:schemeClr val="tx1"/>
                </a:solidFill>
              </a:rPr>
              <a:t>Interopérabilité entre les objets hétérogènes et les services / </a:t>
            </a:r>
            <a:r>
              <a:rPr lang="fr-FR" b="0" dirty="0" err="1" smtClean="0">
                <a:solidFill>
                  <a:schemeClr val="tx1"/>
                </a:solidFill>
              </a:rPr>
              <a:t>désiloter</a:t>
            </a:r>
            <a:r>
              <a:rPr lang="fr-FR" b="0" dirty="0" smtClean="0">
                <a:solidFill>
                  <a:schemeClr val="tx1"/>
                </a:solidFill>
              </a:rPr>
              <a:t> les verticales</a:t>
            </a:r>
          </a:p>
          <a:p>
            <a:r>
              <a:rPr lang="fr-FR" b="0" dirty="0" smtClean="0">
                <a:solidFill>
                  <a:schemeClr val="tx1"/>
                </a:solidFill>
              </a:rPr>
              <a:t>Interopérabilité préalable à la coordination entre services, objets, et activités humaines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34" name="Image 33" descr="sma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05651"/>
            <a:ext cx="4176464" cy="2204902"/>
          </a:xfrm>
          <a:prstGeom prst="rect">
            <a:avLst/>
          </a:prstGeom>
        </p:spPr>
      </p:pic>
      <p:grpSp>
        <p:nvGrpSpPr>
          <p:cNvPr id="35" name="Grouper 6"/>
          <p:cNvGrpSpPr/>
          <p:nvPr/>
        </p:nvGrpSpPr>
        <p:grpSpPr>
          <a:xfrm>
            <a:off x="69404" y="2723732"/>
            <a:ext cx="2736304" cy="1970151"/>
            <a:chOff x="107504" y="2538969"/>
            <a:chExt cx="2736304" cy="1970151"/>
          </a:xfrm>
        </p:grpSpPr>
        <p:pic>
          <p:nvPicPr>
            <p:cNvPr id="36" name="Picture 4" descr="Résultat de recherche d'images pour &quot;open data fr&quot;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54" r="35934"/>
            <a:stretch/>
          </p:blipFill>
          <p:spPr bwMode="auto">
            <a:xfrm>
              <a:off x="107504" y="2538969"/>
              <a:ext cx="2370769" cy="1970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/>
            <p:cNvSpPr txBox="1"/>
            <p:nvPr/>
          </p:nvSpPr>
          <p:spPr>
            <a:xfrm>
              <a:off x="1230769" y="3347700"/>
              <a:ext cx="11592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Données</a:t>
              </a:r>
              <a:endPara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38" name="Double flèche horizontale 37"/>
            <p:cNvSpPr/>
            <p:nvPr/>
          </p:nvSpPr>
          <p:spPr>
            <a:xfrm flipH="1">
              <a:off x="2339752" y="3379050"/>
              <a:ext cx="504056" cy="409990"/>
            </a:xfrm>
            <a:prstGeom prst="leftRightArrow">
              <a:avLst>
                <a:gd name="adj1" fmla="val 50000"/>
                <a:gd name="adj2" fmla="val 28505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" name="Grouper 10"/>
          <p:cNvGrpSpPr/>
          <p:nvPr/>
        </p:nvGrpSpPr>
        <p:grpSpPr>
          <a:xfrm>
            <a:off x="6084168" y="2601753"/>
            <a:ext cx="3106482" cy="2092130"/>
            <a:chOff x="6084168" y="2416990"/>
            <a:chExt cx="3106482" cy="2092130"/>
          </a:xfrm>
        </p:grpSpPr>
        <p:pic>
          <p:nvPicPr>
            <p:cNvPr id="41" name="Picture 2" descr="Résultat de recherche d'images pour &quot;méthodes numériques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3995" y="3145322"/>
              <a:ext cx="948485" cy="136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Résultat de recherche d'images pour &quot;méthodes numériques&quot;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044" y="2639708"/>
              <a:ext cx="1149332" cy="114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Double flèche horizontale 42"/>
            <p:cNvSpPr/>
            <p:nvPr/>
          </p:nvSpPr>
          <p:spPr>
            <a:xfrm>
              <a:off x="6156176" y="3212976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Double flèche horizontale 43"/>
            <p:cNvSpPr/>
            <p:nvPr/>
          </p:nvSpPr>
          <p:spPr>
            <a:xfrm rot="1128458">
              <a:off x="6117141" y="3502563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Double flèche horizontale 44"/>
            <p:cNvSpPr/>
            <p:nvPr/>
          </p:nvSpPr>
          <p:spPr>
            <a:xfrm rot="20234010">
              <a:off x="6084168" y="2924944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7697934" y="2416990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b="1" dirty="0" smtClean="0">
                  <a:solidFill>
                    <a:srgbClr val="000000"/>
                  </a:solidFill>
                  <a:latin typeface="Arial"/>
                </a:rPr>
                <a:t>plateformes</a:t>
              </a:r>
              <a:endPara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" name="Grouper 17"/>
          <p:cNvGrpSpPr/>
          <p:nvPr/>
        </p:nvGrpSpPr>
        <p:grpSpPr>
          <a:xfrm>
            <a:off x="5295043" y="1165491"/>
            <a:ext cx="2085269" cy="1879796"/>
            <a:chOff x="5295043" y="980728"/>
            <a:chExt cx="2085269" cy="1879796"/>
          </a:xfrm>
        </p:grpSpPr>
        <p:pic>
          <p:nvPicPr>
            <p:cNvPr id="47" name="Picture 8" descr="Résultat de recherche d'images pour &quot;social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86126" y="1395602"/>
              <a:ext cx="1694186" cy="95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5962724" y="980728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Humains</a:t>
              </a:r>
            </a:p>
          </p:txBody>
        </p:sp>
        <p:sp>
          <p:nvSpPr>
            <p:cNvPr id="49" name="Double flèche horizontale 48"/>
            <p:cNvSpPr/>
            <p:nvPr/>
          </p:nvSpPr>
          <p:spPr>
            <a:xfrm rot="18647182">
              <a:off x="5486455" y="2417757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Double flèche horizontale 49"/>
            <p:cNvSpPr/>
            <p:nvPr/>
          </p:nvSpPr>
          <p:spPr>
            <a:xfrm rot="19219088">
              <a:off x="5762245" y="2572492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Double flèche horizontale 50"/>
            <p:cNvSpPr/>
            <p:nvPr/>
          </p:nvSpPr>
          <p:spPr>
            <a:xfrm rot="17353759">
              <a:off x="5187031" y="2201732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2" name="Grouper 23"/>
          <p:cNvGrpSpPr/>
          <p:nvPr/>
        </p:nvGrpSpPr>
        <p:grpSpPr>
          <a:xfrm>
            <a:off x="971600" y="1092813"/>
            <a:ext cx="3521336" cy="2017781"/>
            <a:chOff x="971600" y="908050"/>
            <a:chExt cx="3521336" cy="2017781"/>
          </a:xfrm>
        </p:grpSpPr>
        <p:grpSp>
          <p:nvGrpSpPr>
            <p:cNvPr id="53" name="Grouper 24"/>
            <p:cNvGrpSpPr/>
            <p:nvPr/>
          </p:nvGrpSpPr>
          <p:grpSpPr>
            <a:xfrm>
              <a:off x="971600" y="908050"/>
              <a:ext cx="3521336" cy="1410360"/>
              <a:chOff x="971600" y="908050"/>
              <a:chExt cx="3521336" cy="1410360"/>
            </a:xfrm>
          </p:grpSpPr>
          <p:pic>
            <p:nvPicPr>
              <p:cNvPr id="57" name="Picture 2" descr="Résultat de recherche d'images pour &quot;internet of things&quot;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48" b="6291"/>
              <a:stretch/>
            </p:blipFill>
            <p:spPr bwMode="auto">
              <a:xfrm>
                <a:off x="971600" y="1268760"/>
                <a:ext cx="3521336" cy="1049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ZoneTexte 57"/>
              <p:cNvSpPr txBox="1"/>
              <p:nvPr/>
            </p:nvSpPr>
            <p:spPr>
              <a:xfrm>
                <a:off x="2051720" y="908050"/>
                <a:ext cx="2185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Objets intelligents</a:t>
                </a:r>
                <a:endPara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4" name="Double flèche horizontale 53"/>
            <p:cNvSpPr/>
            <p:nvPr/>
          </p:nvSpPr>
          <p:spPr>
            <a:xfrm rot="13839909">
              <a:off x="3009473" y="2417757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Double flèche horizontale 54"/>
            <p:cNvSpPr/>
            <p:nvPr/>
          </p:nvSpPr>
          <p:spPr>
            <a:xfrm rot="16200000">
              <a:off x="3366974" y="2347065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Double flèche horizontale 55"/>
            <p:cNvSpPr/>
            <p:nvPr/>
          </p:nvSpPr>
          <p:spPr>
            <a:xfrm rot="11916546">
              <a:off x="2732572" y="2637799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0" name="Espace réservé du texte 2"/>
          <p:cNvSpPr txBox="1">
            <a:spLocks/>
          </p:cNvSpPr>
          <p:nvPr/>
        </p:nvSpPr>
        <p:spPr bwMode="gray">
          <a:xfrm>
            <a:off x="312234" y="225216"/>
            <a:ext cx="8831766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fr-FR" sz="2800" b="0" dirty="0"/>
              <a:t>L’intelligence artificielle au </a:t>
            </a:r>
            <a:r>
              <a:rPr lang="fr-FR" sz="2800" b="0" dirty="0" smtClean="0"/>
              <a:t>cœur </a:t>
            </a:r>
            <a:r>
              <a:rPr lang="fr-FR" sz="2800" b="0" dirty="0"/>
              <a:t>des mutations </a:t>
            </a:r>
            <a:r>
              <a:rPr lang="fr-FR" sz="2800" b="0" dirty="0" smtClean="0"/>
              <a:t>industrielles</a:t>
            </a:r>
            <a:endParaRPr lang="fr-FR" sz="2800" b="0" dirty="0"/>
          </a:p>
        </p:txBody>
      </p:sp>
    </p:spTree>
    <p:extLst>
      <p:ext uri="{BB962C8B-B14F-4D97-AF65-F5344CB8AC3E}">
        <p14:creationId xmlns:p14="http://schemas.microsoft.com/office/powerpoint/2010/main" val="399500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34" name="Image 33" descr="sma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05651"/>
            <a:ext cx="4176464" cy="2204902"/>
          </a:xfrm>
          <a:prstGeom prst="rect">
            <a:avLst/>
          </a:prstGeom>
        </p:spPr>
      </p:pic>
      <p:sp>
        <p:nvSpPr>
          <p:cNvPr id="30" name="Espace réservé du texte 2"/>
          <p:cNvSpPr txBox="1">
            <a:spLocks/>
          </p:cNvSpPr>
          <p:nvPr/>
        </p:nvSpPr>
        <p:spPr bwMode="gray">
          <a:xfrm>
            <a:off x="312234" y="225216"/>
            <a:ext cx="8831766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fr-FR" sz="2800" b="0" dirty="0"/>
              <a:t>L’intelligence artificielle au </a:t>
            </a:r>
            <a:r>
              <a:rPr lang="fr-FR" sz="2800" b="0" dirty="0" smtClean="0"/>
              <a:t>cœur </a:t>
            </a:r>
            <a:r>
              <a:rPr lang="fr-FR" sz="2800" b="0" dirty="0"/>
              <a:t>des mutations </a:t>
            </a:r>
            <a:r>
              <a:rPr lang="fr-FR" sz="2800" b="0" dirty="0" smtClean="0"/>
              <a:t>industrielles</a:t>
            </a:r>
            <a:endParaRPr lang="fr-FR" sz="2800" b="0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669" y="4589491"/>
            <a:ext cx="736442" cy="949193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9361">
            <a:off x="566453" y="2672400"/>
            <a:ext cx="873122" cy="1071559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0177">
            <a:off x="1360404" y="1414742"/>
            <a:ext cx="939268" cy="1150934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52253">
            <a:off x="2753862" y="1167536"/>
            <a:ext cx="806976" cy="1005413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3037">
            <a:off x="3297353" y="5151896"/>
            <a:ext cx="780518" cy="1005413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84759">
            <a:off x="770242" y="5006885"/>
            <a:ext cx="780518" cy="992184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524">
            <a:off x="1700641" y="5400662"/>
            <a:ext cx="767289" cy="965726"/>
          </a:xfrm>
          <a:prstGeom prst="rect">
            <a:avLst/>
          </a:prstGeom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7571" y="5113560"/>
            <a:ext cx="780518" cy="978955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2861" y="5348140"/>
            <a:ext cx="767289" cy="992184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2357" y="1248667"/>
            <a:ext cx="793747" cy="1005413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2420" y="5586423"/>
            <a:ext cx="780518" cy="992184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65481">
            <a:off x="6701965" y="1546404"/>
            <a:ext cx="806976" cy="1031871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737" y="4398947"/>
            <a:ext cx="736442" cy="949193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584" y="5261179"/>
            <a:ext cx="736442" cy="949193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30" y="4815425"/>
            <a:ext cx="736442" cy="949193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23" y="5815126"/>
            <a:ext cx="682940" cy="880234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51" y="5276422"/>
            <a:ext cx="736442" cy="949193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0010">
            <a:off x="6737233" y="5704620"/>
            <a:ext cx="736442" cy="9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30" name="Espace réservé du texte 2"/>
          <p:cNvSpPr txBox="1">
            <a:spLocks/>
          </p:cNvSpPr>
          <p:nvPr/>
        </p:nvSpPr>
        <p:spPr bwMode="gray">
          <a:xfrm>
            <a:off x="312234" y="225216"/>
            <a:ext cx="8831766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fr-FR" sz="2800" b="0" dirty="0"/>
              <a:t>L’intelligence artificielle au </a:t>
            </a:r>
            <a:r>
              <a:rPr lang="fr-FR" sz="2800" b="0" dirty="0" smtClean="0"/>
              <a:t>cœur </a:t>
            </a:r>
            <a:r>
              <a:rPr lang="fr-FR" sz="2800" b="0" dirty="0"/>
              <a:t>des mutations </a:t>
            </a:r>
            <a:r>
              <a:rPr lang="fr-FR" sz="2800" b="0" dirty="0" smtClean="0"/>
              <a:t>industrielles</a:t>
            </a:r>
            <a:endParaRPr lang="fr-FR" sz="2800" b="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69" y="4589491"/>
            <a:ext cx="736442" cy="949193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9361">
            <a:off x="566453" y="2672400"/>
            <a:ext cx="873122" cy="10715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0177">
            <a:off x="1360404" y="1414742"/>
            <a:ext cx="939268" cy="115093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2253">
            <a:off x="2753862" y="1167536"/>
            <a:ext cx="806976" cy="1005413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3037">
            <a:off x="3297353" y="5151896"/>
            <a:ext cx="780518" cy="1005413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84759">
            <a:off x="770242" y="5006885"/>
            <a:ext cx="780518" cy="992184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524">
            <a:off x="1700641" y="5400662"/>
            <a:ext cx="767289" cy="965726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571" y="5113560"/>
            <a:ext cx="780518" cy="978955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861" y="5348140"/>
            <a:ext cx="767289" cy="99218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2357" y="1248667"/>
            <a:ext cx="793747" cy="1005413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2420" y="5586423"/>
            <a:ext cx="780518" cy="99218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65481">
            <a:off x="6701965" y="1546404"/>
            <a:ext cx="806976" cy="103187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37" y="4398947"/>
            <a:ext cx="736442" cy="949193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584" y="5261179"/>
            <a:ext cx="736442" cy="949193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30" y="4815425"/>
            <a:ext cx="736442" cy="949193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223" y="5815126"/>
            <a:ext cx="682940" cy="880234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51" y="5276422"/>
            <a:ext cx="736442" cy="949193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0010">
            <a:off x="6737233" y="5704620"/>
            <a:ext cx="736442" cy="949193"/>
          </a:xfrm>
          <a:prstGeom prst="rect">
            <a:avLst/>
          </a:prstGeom>
        </p:spPr>
      </p:pic>
      <p:sp>
        <p:nvSpPr>
          <p:cNvPr id="45" name="Double flèche horizontale 44"/>
          <p:cNvSpPr/>
          <p:nvPr/>
        </p:nvSpPr>
        <p:spPr>
          <a:xfrm rot="19176479" flipH="1">
            <a:off x="1920155" y="418233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Double flèche horizontale 45"/>
          <p:cNvSpPr/>
          <p:nvPr/>
        </p:nvSpPr>
        <p:spPr>
          <a:xfrm rot="17462468" flipH="1">
            <a:off x="2570957" y="4492377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Double flèche horizontale 46"/>
          <p:cNvSpPr/>
          <p:nvPr/>
        </p:nvSpPr>
        <p:spPr>
          <a:xfrm rot="15792995" flipH="1">
            <a:off x="3552920" y="4526725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Double flèche horizontale 47"/>
          <p:cNvSpPr/>
          <p:nvPr/>
        </p:nvSpPr>
        <p:spPr>
          <a:xfrm rot="12821598" flipH="1">
            <a:off x="5978824" y="435817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Double flèche horizontale 48"/>
          <p:cNvSpPr/>
          <p:nvPr/>
        </p:nvSpPr>
        <p:spPr>
          <a:xfrm rot="12821598" flipH="1">
            <a:off x="6187561" y="435817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Double flèche horizontale 49"/>
          <p:cNvSpPr/>
          <p:nvPr/>
        </p:nvSpPr>
        <p:spPr>
          <a:xfrm rot="12821598" flipH="1">
            <a:off x="6389717" y="4321475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Double flèche horizontale 50"/>
          <p:cNvSpPr/>
          <p:nvPr/>
        </p:nvSpPr>
        <p:spPr>
          <a:xfrm rot="12821598" flipH="1">
            <a:off x="6535600" y="418200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Double flèche horizontale 51"/>
          <p:cNvSpPr/>
          <p:nvPr/>
        </p:nvSpPr>
        <p:spPr>
          <a:xfrm rot="8499586" flipH="1">
            <a:off x="5707203" y="252080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Double flèche horizontale 52"/>
          <p:cNvSpPr/>
          <p:nvPr/>
        </p:nvSpPr>
        <p:spPr>
          <a:xfrm rot="5036017" flipH="1">
            <a:off x="4110956" y="2381205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Double flèche horizontale 53"/>
          <p:cNvSpPr/>
          <p:nvPr/>
        </p:nvSpPr>
        <p:spPr>
          <a:xfrm rot="4144008" flipH="1">
            <a:off x="3133828" y="241162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Double flèche horizontale 54"/>
          <p:cNvSpPr/>
          <p:nvPr/>
        </p:nvSpPr>
        <p:spPr>
          <a:xfrm rot="2323007" flipH="1">
            <a:off x="2334849" y="264281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Double flèche horizontale 55"/>
          <p:cNvSpPr/>
          <p:nvPr/>
        </p:nvSpPr>
        <p:spPr>
          <a:xfrm rot="310534" flipH="1">
            <a:off x="1824563" y="3257301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Double flèche horizontale 56"/>
          <p:cNvSpPr/>
          <p:nvPr/>
        </p:nvSpPr>
        <p:spPr>
          <a:xfrm rot="15792995" flipH="1">
            <a:off x="4429339" y="451068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7716" y="2968941"/>
            <a:ext cx="584451" cy="513747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6078" y="3645242"/>
            <a:ext cx="584451" cy="513747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8571" y="2908517"/>
            <a:ext cx="584451" cy="513747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39545" y="2962448"/>
            <a:ext cx="584451" cy="513747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9055" y="3103825"/>
            <a:ext cx="584451" cy="513747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9323" y="3299332"/>
            <a:ext cx="584451" cy="513747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27289" y="3655724"/>
            <a:ext cx="584451" cy="513747"/>
          </a:xfrm>
          <a:prstGeom prst="rect">
            <a:avLst/>
          </a:prstGeom>
        </p:spPr>
      </p:pic>
      <p:pic>
        <p:nvPicPr>
          <p:cNvPr id="81" name="Image 8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2344" y="3815117"/>
            <a:ext cx="584451" cy="513747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5856" y="3858899"/>
            <a:ext cx="584451" cy="513747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2087" y="3825141"/>
            <a:ext cx="584451" cy="513747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9247" y="3434220"/>
            <a:ext cx="584451" cy="513747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1897" y="3472300"/>
            <a:ext cx="584451" cy="513747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0605" y="3371291"/>
            <a:ext cx="584451" cy="513747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1981" y="3320134"/>
            <a:ext cx="584451" cy="5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2988009" y="2876543"/>
            <a:ext cx="28069" cy="24696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85724" y="70853"/>
            <a:ext cx="8986839" cy="645063"/>
          </a:xfrm>
        </p:spPr>
        <p:txBody>
          <a:bodyPr/>
          <a:lstStyle/>
          <a:p>
            <a:r>
              <a:rPr lang="en-US" sz="2800" b="0" dirty="0" smtClean="0"/>
              <a:t>Communication entre agents </a:t>
            </a:r>
            <a:r>
              <a:rPr lang="en-US" sz="2800" b="0" dirty="0" err="1" smtClean="0"/>
              <a:t>hétérogènes</a:t>
            </a:r>
            <a:r>
              <a:rPr lang="en-US" sz="2800" b="0" dirty="0" smtClean="0"/>
              <a:t> sur le Web:</a:t>
            </a:r>
          </a:p>
          <a:p>
            <a:r>
              <a:rPr lang="en-US" sz="2800" b="0" dirty="0" err="1" smtClean="0"/>
              <a:t>Conceptualisation</a:t>
            </a:r>
            <a:r>
              <a:rPr lang="en-US" sz="2800" b="0" dirty="0"/>
              <a:t>, </a:t>
            </a:r>
            <a:r>
              <a:rPr lang="en-US" sz="2800" b="0" dirty="0" err="1"/>
              <a:t>scénarios</a:t>
            </a:r>
            <a:r>
              <a:rPr lang="en-US" sz="2800" b="0" dirty="0"/>
              <a:t>, </a:t>
            </a:r>
            <a:r>
              <a:rPr lang="en-US" sz="2800" b="0" dirty="0" err="1" smtClean="0"/>
              <a:t>défis</a:t>
            </a:r>
            <a:endParaRPr lang="en-US" sz="2800" b="0" dirty="0">
              <a:solidFill>
                <a:schemeClr val="accent1"/>
              </a:solidFill>
            </a:endParaRPr>
          </a:p>
        </p:txBody>
      </p:sp>
      <p:sp>
        <p:nvSpPr>
          <p:cNvPr id="16" name="Pensées 15"/>
          <p:cNvSpPr/>
          <p:nvPr/>
        </p:nvSpPr>
        <p:spPr>
          <a:xfrm>
            <a:off x="2102220" y="1543875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517586" y="2756259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575693" y="2453136"/>
            <a:ext cx="1244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destinataire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3994383" y="2756259"/>
            <a:ext cx="1707172" cy="3609817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4390952" y="2791535"/>
            <a:ext cx="914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medium</a:t>
            </a:r>
            <a:endParaRPr lang="en-US" sz="1200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996116" y="5726440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720082" y="1543875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429" y="5395430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227" y="5346210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613054" y="2876543"/>
            <a:ext cx="7000" cy="246362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759537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591429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776" y="5340163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358086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" y="2744095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684457" y="2453136"/>
            <a:ext cx="1141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expéditeur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5724" y="6488743"/>
            <a:ext cx="81119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/>
              <a:t>, RDF presentation and correct content conveyance for legacy services and the web of things. IOT </a:t>
            </a:r>
            <a:r>
              <a:rPr lang="en-US" sz="1200" dirty="0" smtClean="0"/>
              <a:t>2018</a:t>
            </a:r>
            <a:endParaRPr lang="en-US" sz="1200" dirty="0"/>
          </a:p>
        </p:txBody>
      </p:sp>
      <p:pic>
        <p:nvPicPr>
          <p:cNvPr id="31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83" y="1780137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40" y="1822274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/>
          <p:cNvSpPr/>
          <p:nvPr/>
        </p:nvSpPr>
        <p:spPr>
          <a:xfrm>
            <a:off x="2122402" y="4053929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Adapte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r>
              <a:rPr lang="en-US" sz="1600" dirty="0" err="1" smtClean="0">
                <a:solidFill>
                  <a:schemeClr val="accent6"/>
                </a:solidFill>
              </a:rPr>
              <a:t>une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r>
              <a:rPr lang="en-US" sz="1600" dirty="0" err="1" smtClean="0">
                <a:solidFill>
                  <a:schemeClr val="accent6"/>
                </a:solidFill>
              </a:rPr>
              <a:t>représentation</a:t>
            </a:r>
            <a:r>
              <a:rPr lang="en-US" sz="1600" dirty="0" smtClean="0">
                <a:solidFill>
                  <a:schemeClr val="accent6"/>
                </a:solidFill>
              </a:rPr>
              <a:t> du </a:t>
            </a:r>
            <a:r>
              <a:rPr lang="en-US" sz="1600" dirty="0" err="1" smtClean="0">
                <a:solidFill>
                  <a:schemeClr val="accent6"/>
                </a:solidFill>
              </a:rPr>
              <a:t>contenu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973607" y="4300424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Transmission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du message via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740264" y="4444337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Décode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br>
              <a:rPr lang="en-US" sz="1600" dirty="0" smtClean="0">
                <a:solidFill>
                  <a:schemeClr val="accent6"/>
                </a:solidFill>
              </a:rPr>
            </a:br>
            <a:r>
              <a:rPr lang="en-US" sz="1600" dirty="0" err="1" smtClean="0">
                <a:solidFill>
                  <a:schemeClr val="accent6"/>
                </a:solidFill>
              </a:rPr>
              <a:t>accède</a:t>
            </a:r>
            <a:r>
              <a:rPr lang="en-US" sz="1600" dirty="0" smtClean="0">
                <a:solidFill>
                  <a:schemeClr val="accent6"/>
                </a:solidFill>
              </a:rPr>
              <a:t> au </a:t>
            </a:r>
            <a:r>
              <a:rPr lang="en-US" sz="1600" dirty="0" err="1" smtClean="0">
                <a:solidFill>
                  <a:schemeClr val="accent6"/>
                </a:solidFill>
              </a:rPr>
              <a:t>sens</a:t>
            </a:r>
            <a:endParaRPr lang="en-US" sz="1600" dirty="0" smtClean="0">
              <a:solidFill>
                <a:schemeClr val="accent6"/>
              </a:solidFill>
            </a:endParaRPr>
          </a:p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raisonne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994383" y="2756259"/>
            <a:ext cx="1707172" cy="3609817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2988009" y="2876543"/>
            <a:ext cx="28069" cy="24696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85724" y="70853"/>
            <a:ext cx="8986839" cy="645063"/>
          </a:xfrm>
        </p:spPr>
        <p:txBody>
          <a:bodyPr/>
          <a:lstStyle/>
          <a:p>
            <a:r>
              <a:rPr lang="en-US" sz="2800" b="0" dirty="0" smtClean="0"/>
              <a:t>Communication entre agents </a:t>
            </a:r>
            <a:r>
              <a:rPr lang="en-US" sz="2800" b="0" dirty="0" err="1" smtClean="0"/>
              <a:t>hétérogènes</a:t>
            </a:r>
            <a:r>
              <a:rPr lang="en-US" sz="2800" b="0" dirty="0" smtClean="0"/>
              <a:t> sur le Web:</a:t>
            </a:r>
          </a:p>
          <a:p>
            <a:r>
              <a:rPr lang="en-US" sz="2800" b="0" dirty="0" err="1" smtClean="0"/>
              <a:t>Conceptualisation</a:t>
            </a:r>
            <a:r>
              <a:rPr lang="en-US" sz="2800" b="0" dirty="0"/>
              <a:t>, </a:t>
            </a:r>
            <a:r>
              <a:rPr lang="en-US" sz="2800" b="0" dirty="0" err="1"/>
              <a:t>scénarios</a:t>
            </a:r>
            <a:r>
              <a:rPr lang="en-US" sz="2800" b="0" dirty="0"/>
              <a:t>, </a:t>
            </a:r>
            <a:r>
              <a:rPr lang="en-US" sz="2800" b="0" dirty="0" err="1" smtClean="0"/>
              <a:t>défis</a:t>
            </a:r>
            <a:endParaRPr lang="en-US" sz="2800" b="0" dirty="0">
              <a:solidFill>
                <a:schemeClr val="accent1"/>
              </a:solidFill>
            </a:endParaRPr>
          </a:p>
        </p:txBody>
      </p:sp>
      <p:sp>
        <p:nvSpPr>
          <p:cNvPr id="16" name="Pensées 15"/>
          <p:cNvSpPr/>
          <p:nvPr/>
        </p:nvSpPr>
        <p:spPr>
          <a:xfrm>
            <a:off x="2102220" y="1543875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517586" y="2756259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575693" y="2453136"/>
            <a:ext cx="1244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destinataire</a:t>
            </a:r>
            <a:endParaRPr lang="en-US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390952" y="2791535"/>
            <a:ext cx="914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medium</a:t>
            </a:r>
            <a:endParaRPr lang="en-US" sz="1200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996116" y="5726440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720082" y="1543875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429" y="5395430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227" y="5346210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613054" y="2876543"/>
            <a:ext cx="7000" cy="246362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759537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591429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776" y="5340163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358086" y="3210551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" y="2744095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684457" y="2453136"/>
            <a:ext cx="1141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expéditeur</a:t>
            </a:r>
            <a:endParaRPr lang="en-US" sz="1200" dirty="0">
              <a:solidFill>
                <a:schemeClr val="accent6"/>
              </a:solidFill>
            </a:endParaRPr>
          </a:p>
        </p:txBody>
      </p:sp>
      <p:pic>
        <p:nvPicPr>
          <p:cNvPr id="31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883" y="1780137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40" y="1822274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894650" y="1499029"/>
            <a:ext cx="152317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Ontologies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- Standards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- DevOps?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724" y="6488743"/>
            <a:ext cx="81119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/>
              <a:t>, RDF presentation and correct content conveyance for legacy services and the web of things. IOT </a:t>
            </a:r>
            <a:r>
              <a:rPr lang="en-US" sz="1200" dirty="0" smtClean="0"/>
              <a:t>2018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2122402" y="4053929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Adapte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r>
              <a:rPr lang="en-US" sz="1600" dirty="0" err="1" smtClean="0">
                <a:solidFill>
                  <a:schemeClr val="accent6"/>
                </a:solidFill>
              </a:rPr>
              <a:t>une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r>
              <a:rPr lang="en-US" sz="1600" dirty="0" err="1" smtClean="0">
                <a:solidFill>
                  <a:schemeClr val="accent6"/>
                </a:solidFill>
              </a:rPr>
              <a:t>représentation</a:t>
            </a:r>
            <a:r>
              <a:rPr lang="en-US" sz="1600" dirty="0" smtClean="0">
                <a:solidFill>
                  <a:schemeClr val="accent6"/>
                </a:solidFill>
              </a:rPr>
              <a:t> du </a:t>
            </a:r>
            <a:r>
              <a:rPr lang="en-US" sz="1600" dirty="0" err="1" smtClean="0">
                <a:solidFill>
                  <a:schemeClr val="accent6"/>
                </a:solidFill>
              </a:rPr>
              <a:t>contenu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73607" y="4300424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Transmission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du message via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740264" y="4444337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Décode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  <a:br>
              <a:rPr lang="en-US" sz="1600" dirty="0" smtClean="0">
                <a:solidFill>
                  <a:schemeClr val="accent6"/>
                </a:solidFill>
              </a:rPr>
            </a:br>
            <a:r>
              <a:rPr lang="en-US" sz="1600" dirty="0" err="1" smtClean="0">
                <a:solidFill>
                  <a:schemeClr val="accent6"/>
                </a:solidFill>
              </a:rPr>
              <a:t>accède</a:t>
            </a:r>
            <a:r>
              <a:rPr lang="en-US" sz="1600" dirty="0" smtClean="0">
                <a:solidFill>
                  <a:schemeClr val="accent6"/>
                </a:solidFill>
              </a:rPr>
              <a:t> au </a:t>
            </a:r>
            <a:r>
              <a:rPr lang="en-US" sz="1600" dirty="0" err="1" smtClean="0">
                <a:solidFill>
                  <a:schemeClr val="accent6"/>
                </a:solidFill>
              </a:rPr>
              <a:t>sens</a:t>
            </a:r>
            <a:endParaRPr lang="en-US" sz="1600" dirty="0" smtClean="0">
              <a:solidFill>
                <a:schemeClr val="accent6"/>
              </a:solidFill>
            </a:endParaRPr>
          </a:p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raisonne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2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6" y="1344560"/>
            <a:ext cx="3906613" cy="3485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0BB21B-9BEF-40D7-A347-5FAA069EF9D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 bwMode="gray">
          <a:xfrm>
            <a:off x="4360039" y="2044593"/>
            <a:ext cx="4629150" cy="98694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fr-FR" sz="2400" dirty="0" smtClean="0">
                <a:solidFill>
                  <a:schemeClr val="bg2">
                    <a:lumMod val="75000"/>
                  </a:schemeClr>
                </a:solidFill>
              </a:rPr>
              <a:t>Noyau simple + basé sur des patrons</a:t>
            </a:r>
            <a:endParaRPr lang="fr-FR" sz="4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11" y="2868051"/>
            <a:ext cx="7232688" cy="3302568"/>
          </a:xfrm>
          <a:prstGeom prst="rect">
            <a:avLst/>
          </a:prstGeom>
        </p:spPr>
      </p:pic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85725" y="40020"/>
            <a:ext cx="8955589" cy="759286"/>
          </a:xfrm>
        </p:spPr>
        <p:txBody>
          <a:bodyPr/>
          <a:lstStyle/>
          <a:p>
            <a:r>
              <a:rPr lang="fr-FR" sz="2800" b="0" dirty="0" smtClean="0"/>
              <a:t>Ontologies, contribution standardisation</a:t>
            </a:r>
          </a:p>
          <a:p>
            <a:r>
              <a:rPr lang="fr-FR" sz="2800" b="0" dirty="0" smtClean="0"/>
              <a:t>L’ontologie SOSA/SSN</a:t>
            </a:r>
            <a:endParaRPr lang="en-US" sz="2800" b="0" dirty="0"/>
          </a:p>
        </p:txBody>
      </p:sp>
      <p:sp>
        <p:nvSpPr>
          <p:cNvPr id="8" name="ZoneTexte 7"/>
          <p:cNvSpPr txBox="1"/>
          <p:nvPr/>
        </p:nvSpPr>
        <p:spPr>
          <a:xfrm>
            <a:off x="218173" y="932923"/>
            <a:ext cx="2879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Garamond" panose="02020404030301010803" pitchFamily="18" charset="0"/>
              </a:rPr>
              <a:t>Standard OGC et W3C</a:t>
            </a:r>
            <a:endParaRPr lang="en-US" sz="2200" b="1" dirty="0"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724" y="6334484"/>
            <a:ext cx="7723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A. </a:t>
            </a:r>
            <a:r>
              <a:rPr lang="en-US" sz="1200" dirty="0"/>
              <a:t>Haller, </a:t>
            </a:r>
            <a:r>
              <a:rPr lang="en-US" sz="1200" dirty="0" smtClean="0"/>
              <a:t>K. Janowicz</a:t>
            </a:r>
            <a:r>
              <a:rPr lang="en-US" sz="1200" dirty="0"/>
              <a:t>, </a:t>
            </a:r>
            <a:r>
              <a:rPr lang="en-US" sz="1200" dirty="0" smtClean="0"/>
              <a:t>S. </a:t>
            </a:r>
            <a:r>
              <a:rPr lang="en-US" sz="1200" dirty="0"/>
              <a:t>Cox, </a:t>
            </a:r>
            <a:r>
              <a:rPr lang="en-US" sz="1200" dirty="0" smtClean="0"/>
              <a:t>D. </a:t>
            </a:r>
            <a:r>
              <a:rPr lang="en-US" sz="1200" dirty="0"/>
              <a:t>Le </a:t>
            </a:r>
            <a:r>
              <a:rPr lang="en-US" sz="1200" dirty="0" err="1"/>
              <a:t>Phuoc</a:t>
            </a:r>
            <a:r>
              <a:rPr lang="en-US" sz="1200" dirty="0"/>
              <a:t>, </a:t>
            </a:r>
            <a:r>
              <a:rPr lang="en-US" sz="1200" dirty="0" smtClean="0"/>
              <a:t>K. </a:t>
            </a:r>
            <a:r>
              <a:rPr lang="en-US" sz="1200" dirty="0"/>
              <a:t>Taylor, and </a:t>
            </a:r>
            <a:r>
              <a:rPr lang="en-US" sz="1200" dirty="0" smtClean="0"/>
              <a:t>M. </a:t>
            </a:r>
            <a:r>
              <a:rPr lang="en-US" sz="1200" dirty="0" err="1"/>
              <a:t>Lefrançois</a:t>
            </a:r>
            <a:r>
              <a:rPr lang="en-US" sz="1200" dirty="0"/>
              <a:t>, Semantic Sensor </a:t>
            </a:r>
            <a:r>
              <a:rPr lang="en-US" sz="1200" dirty="0" smtClean="0"/>
              <a:t>Network </a:t>
            </a:r>
            <a:r>
              <a:rPr lang="en-US" sz="1200" dirty="0"/>
              <a:t>Ontology, 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W3C </a:t>
            </a:r>
            <a:r>
              <a:rPr lang="en-US" sz="1200" dirty="0"/>
              <a:t>Recommendation, W3C, 19 October 2017</a:t>
            </a:r>
          </a:p>
        </p:txBody>
      </p:sp>
    </p:spTree>
    <p:extLst>
      <p:ext uri="{BB962C8B-B14F-4D97-AF65-F5344CB8AC3E}">
        <p14:creationId xmlns:p14="http://schemas.microsoft.com/office/powerpoint/2010/main" val="339365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IMT_ParisV2190117">
  <a:themeElements>
    <a:clrScheme name="PPT IMT PARIS">
      <a:dk1>
        <a:sysClr val="windowText" lastClr="000000"/>
      </a:dk1>
      <a:lt1>
        <a:sysClr val="window" lastClr="FFFFFF"/>
      </a:lt1>
      <a:dk2>
        <a:srgbClr val="D9E1E2"/>
      </a:dk2>
      <a:lt2>
        <a:srgbClr val="00B8DE"/>
      </a:lt2>
      <a:accent1>
        <a:srgbClr val="00B8DE"/>
      </a:accent1>
      <a:accent2>
        <a:srgbClr val="D9E1E2"/>
      </a:accent2>
      <a:accent3>
        <a:srgbClr val="0C2340"/>
      </a:accent3>
      <a:accent4>
        <a:srgbClr val="9B9B9B"/>
      </a:accent4>
      <a:accent5>
        <a:srgbClr val="878787"/>
      </a:accent5>
      <a:accent6>
        <a:srgbClr val="595959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1151</Words>
  <Application>Microsoft Office PowerPoint</Application>
  <PresentationFormat>Affichage à l'écran (4:3)</PresentationFormat>
  <Paragraphs>264</Paragraphs>
  <Slides>19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Andalus</vt:lpstr>
      <vt:lpstr>Arial</vt:lpstr>
      <vt:lpstr>Calibri</vt:lpstr>
      <vt:lpstr>Cooper Black</vt:lpstr>
      <vt:lpstr>Garamond</vt:lpstr>
      <vt:lpstr>Meslo LG L</vt:lpstr>
      <vt:lpstr>PPT_IMT_ParisV2190117</vt:lpstr>
      <vt:lpstr>Présentation PowerPoint</vt:lpstr>
      <vt:lpstr>Présentation PowerPoint</vt:lpstr>
      <vt:lpstr>Interopérabilité Sémantique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LEFRANCOIS Maxime</dc:creator>
  <cp:lastModifiedBy>Maxime Lefrancois</cp:lastModifiedBy>
  <cp:revision>103</cp:revision>
  <dcterms:created xsi:type="dcterms:W3CDTF">2018-06-27T08:18:27Z</dcterms:created>
  <dcterms:modified xsi:type="dcterms:W3CDTF">2019-07-04T12:11:11Z</dcterms:modified>
</cp:coreProperties>
</file>